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7" r:id="rId2"/>
    <p:sldId id="342" r:id="rId3"/>
    <p:sldId id="322" r:id="rId4"/>
    <p:sldId id="323" r:id="rId5"/>
    <p:sldId id="324" r:id="rId6"/>
    <p:sldId id="350" r:id="rId7"/>
    <p:sldId id="351" r:id="rId8"/>
    <p:sldId id="352" r:id="rId9"/>
    <p:sldId id="353" r:id="rId10"/>
    <p:sldId id="354" r:id="rId11"/>
    <p:sldId id="325" r:id="rId12"/>
    <p:sldId id="326" r:id="rId13"/>
    <p:sldId id="327" r:id="rId14"/>
    <p:sldId id="328" r:id="rId15"/>
    <p:sldId id="329" r:id="rId16"/>
    <p:sldId id="330" r:id="rId17"/>
    <p:sldId id="331" r:id="rId18"/>
    <p:sldId id="332" r:id="rId19"/>
    <p:sldId id="333" r:id="rId20"/>
    <p:sldId id="334" r:id="rId21"/>
    <p:sldId id="335" r:id="rId22"/>
    <p:sldId id="336" r:id="rId23"/>
    <p:sldId id="337" r:id="rId24"/>
    <p:sldId id="338" r:id="rId25"/>
    <p:sldId id="339" r:id="rId26"/>
    <p:sldId id="340" r:id="rId27"/>
    <p:sldId id="259" r:id="rId28"/>
    <p:sldId id="263" r:id="rId29"/>
    <p:sldId id="355" r:id="rId30"/>
    <p:sldId id="264" r:id="rId31"/>
    <p:sldId id="261" r:id="rId32"/>
    <p:sldId id="267" r:id="rId33"/>
    <p:sldId id="268" r:id="rId34"/>
    <p:sldId id="262" r:id="rId35"/>
    <p:sldId id="269" r:id="rId36"/>
    <p:sldId id="270" r:id="rId37"/>
    <p:sldId id="271" r:id="rId38"/>
    <p:sldId id="272" r:id="rId39"/>
    <p:sldId id="273" r:id="rId40"/>
    <p:sldId id="274" r:id="rId41"/>
    <p:sldId id="275" r:id="rId42"/>
    <p:sldId id="276" r:id="rId43"/>
    <p:sldId id="277" r:id="rId44"/>
    <p:sldId id="279" r:id="rId45"/>
    <p:sldId id="280" r:id="rId46"/>
    <p:sldId id="281" r:id="rId47"/>
    <p:sldId id="282" r:id="rId48"/>
    <p:sldId id="283" r:id="rId49"/>
    <p:sldId id="284" r:id="rId50"/>
    <p:sldId id="285" r:id="rId51"/>
    <p:sldId id="287" r:id="rId52"/>
    <p:sldId id="289" r:id="rId53"/>
    <p:sldId id="343" r:id="rId54"/>
    <p:sldId id="344" r:id="rId55"/>
    <p:sldId id="345" r:id="rId56"/>
    <p:sldId id="346" r:id="rId57"/>
    <p:sldId id="347" r:id="rId58"/>
    <p:sldId id="348" r:id="rId59"/>
    <p:sldId id="349" r:id="rId60"/>
    <p:sldId id="341" r:id="rId6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4753"/>
    <a:srgbClr val="01BBC7"/>
    <a:srgbClr val="00B3C4"/>
    <a:srgbClr val="90B6CB"/>
    <a:srgbClr val="2945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61" autoAdjust="0"/>
    <p:restoredTop sz="94660"/>
  </p:normalViewPr>
  <p:slideViewPr>
    <p:cSldViewPr snapToGrid="0">
      <p:cViewPr varScale="1">
        <p:scale>
          <a:sx n="74" d="100"/>
          <a:sy n="74" d="100"/>
        </p:scale>
        <p:origin x="101" y="355"/>
      </p:cViewPr>
      <p:guideLst/>
    </p:cSldViewPr>
  </p:slideViewPr>
  <p:notesTextViewPr>
    <p:cViewPr>
      <p:scale>
        <a:sx n="1" d="1"/>
        <a:sy n="1" d="1"/>
      </p:scale>
      <p:origin x="0" y="0"/>
    </p:cViewPr>
  </p:notesTextViewPr>
  <p:notesViewPr>
    <p:cSldViewPr snapToGrid="0">
      <p:cViewPr varScale="1">
        <p:scale>
          <a:sx n="71" d="100"/>
          <a:sy n="71" d="100"/>
        </p:scale>
        <p:origin x="3029"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fo" userId="8ffdb417-8e8d-4097-8b37-143bc471b61f" providerId="ADAL" clId="{CC42BDC7-B93A-4836-8A4B-408A1808DE25}"/>
    <pc:docChg chg="modSld">
      <pc:chgData name="Info" userId="8ffdb417-8e8d-4097-8b37-143bc471b61f" providerId="ADAL" clId="{CC42BDC7-B93A-4836-8A4B-408A1808DE25}" dt="2023-01-03T13:10:03.820" v="0" actId="1076"/>
      <pc:docMkLst>
        <pc:docMk/>
      </pc:docMkLst>
      <pc:sldChg chg="modSp mod">
        <pc:chgData name="Info" userId="8ffdb417-8e8d-4097-8b37-143bc471b61f" providerId="ADAL" clId="{CC42BDC7-B93A-4836-8A4B-408A1808DE25}" dt="2023-01-03T13:10:03.820" v="0" actId="1076"/>
        <pc:sldMkLst>
          <pc:docMk/>
          <pc:sldMk cId="224424823" sldId="257"/>
        </pc:sldMkLst>
        <pc:picChg chg="mod">
          <ac:chgData name="Info" userId="8ffdb417-8e8d-4097-8b37-143bc471b61f" providerId="ADAL" clId="{CC42BDC7-B93A-4836-8A4B-408A1808DE25}" dt="2023-01-03T13:10:03.820" v="0" actId="1076"/>
          <ac:picMkLst>
            <pc:docMk/>
            <pc:sldMk cId="224424823" sldId="257"/>
            <ac:picMk id="4" creationId="{00000000-0000-0000-0000-00000000000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0"/>
              <a:t>2 kinderen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BE"/>
        </a:p>
      </c:txPr>
    </c:title>
    <c:autoTitleDeleted val="0"/>
    <c:plotArea>
      <c:layout/>
      <c:pieChart>
        <c:varyColors val="1"/>
        <c:ser>
          <c:idx val="0"/>
          <c:order val="0"/>
          <c:tx>
            <c:strRef>
              <c:f>Sheet1!$B$1</c:f>
              <c:strCache>
                <c:ptCount val="1"/>
                <c:pt idx="0">
                  <c:v>2 kinderen</c:v>
                </c:pt>
              </c:strCache>
            </c:strRef>
          </c:tx>
          <c:spPr>
            <a:solidFill>
              <a:schemeClr val="accent2"/>
            </a:solidFill>
          </c:spPr>
          <c:dPt>
            <c:idx val="0"/>
            <c:bubble3D val="0"/>
            <c:spPr>
              <a:solidFill>
                <a:srgbClr val="FFC000"/>
              </a:solidFill>
              <a:ln w="19050">
                <a:solidFill>
                  <a:schemeClr val="lt1"/>
                </a:solidFill>
              </a:ln>
              <a:effectLst/>
            </c:spPr>
            <c:extLst>
              <c:ext xmlns:c16="http://schemas.microsoft.com/office/drawing/2014/chart" uri="{C3380CC4-5D6E-409C-BE32-E72D297353CC}">
                <c16:uniqueId val="{00000001-7D03-440B-B011-FDD1A73A2FA5}"/>
              </c:ext>
            </c:extLst>
          </c:dPt>
          <c:dPt>
            <c:idx val="1"/>
            <c:bubble3D val="0"/>
            <c:spPr>
              <a:solidFill>
                <a:srgbClr val="F9DC73"/>
              </a:solidFill>
              <a:ln w="19050">
                <a:solidFill>
                  <a:schemeClr val="lt1"/>
                </a:solidFill>
              </a:ln>
              <a:effectLst/>
            </c:spPr>
            <c:extLst>
              <c:ext xmlns:c16="http://schemas.microsoft.com/office/drawing/2014/chart" uri="{C3380CC4-5D6E-409C-BE32-E72D297353CC}">
                <c16:uniqueId val="{00000003-7D03-440B-B011-FDD1A73A2FA5}"/>
              </c:ext>
            </c:extLst>
          </c:dPt>
          <c:dPt>
            <c:idx val="2"/>
            <c:bubble3D val="0"/>
            <c:spPr>
              <a:solidFill>
                <a:srgbClr val="F9DC73"/>
              </a:solidFill>
              <a:ln w="19050">
                <a:solidFill>
                  <a:schemeClr val="lt1"/>
                </a:solidFill>
              </a:ln>
              <a:effectLst/>
            </c:spPr>
            <c:extLst>
              <c:ext xmlns:c16="http://schemas.microsoft.com/office/drawing/2014/chart" uri="{C3380CC4-5D6E-409C-BE32-E72D297353CC}">
                <c16:uniqueId val="{00000005-7D03-440B-B011-FDD1A73A2FA5}"/>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7-7D03-440B-B011-FDD1A73A2FA5}"/>
              </c:ext>
            </c:extLst>
          </c:dPt>
          <c:dLbls>
            <c:dLbl>
              <c:idx val="0"/>
              <c:layout>
                <c:manualLayout>
                  <c:x val="-3.9320822162645229E-2"/>
                  <c:y val="-8.9868242880141127E-17"/>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0874853109849204"/>
                      <c:h val="0.17797128300138956"/>
                    </c:manualLayout>
                  </c15:layout>
                </c:ext>
                <c:ext xmlns:c16="http://schemas.microsoft.com/office/drawing/2014/chart" uri="{C3380CC4-5D6E-409C-BE32-E72D297353CC}">
                  <c16:uniqueId val="{00000001-7D03-440B-B011-FDD1A73A2FA5}"/>
                </c:ext>
              </c:extLst>
            </c:dLbl>
            <c:dLbl>
              <c:idx val="1"/>
              <c:layout>
                <c:manualLayout>
                  <c:x val="6.0768543342269887E-2"/>
                  <c:y val="-6.8627450980392149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1966969946451065"/>
                      <c:h val="0.17797128300138956"/>
                    </c:manualLayout>
                  </c15:layout>
                </c:ext>
                <c:ext xmlns:c16="http://schemas.microsoft.com/office/drawing/2014/chart" uri="{C3380CC4-5D6E-409C-BE32-E72D297353CC}">
                  <c16:uniqueId val="{00000003-7D03-440B-B011-FDD1A73A2FA5}"/>
                </c:ext>
              </c:extLst>
            </c:dLbl>
            <c:dLbl>
              <c:idx val="2"/>
              <c:layout>
                <c:manualLayout>
                  <c:x val="6.2555853440571935E-2"/>
                  <c:y val="9.31372549019608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1609507926790653"/>
                      <c:h val="0.17797128300138956"/>
                    </c:manualLayout>
                  </c15:layout>
                </c:ext>
                <c:ext xmlns:c16="http://schemas.microsoft.com/office/drawing/2014/chart" uri="{C3380CC4-5D6E-409C-BE32-E72D297353CC}">
                  <c16:uniqueId val="{00000005-7D03-440B-B011-FDD1A73A2FA5}"/>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nl-BE"/>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3"/>
                <c:pt idx="0">
                  <c:v>beschikbaar deel</c:v>
                </c:pt>
                <c:pt idx="1">
                  <c:v>reserve kind 1</c:v>
                </c:pt>
                <c:pt idx="2">
                  <c:v>reserve kind 2 </c:v>
                </c:pt>
              </c:strCache>
            </c:strRef>
          </c:cat>
          <c:val>
            <c:numRef>
              <c:f>Sheet1!$B$2:$B$5</c:f>
              <c:numCache>
                <c:formatCode>General</c:formatCode>
                <c:ptCount val="4"/>
                <c:pt idx="0">
                  <c:v>50</c:v>
                </c:pt>
                <c:pt idx="1">
                  <c:v>25</c:v>
                </c:pt>
                <c:pt idx="2">
                  <c:v>25</c:v>
                </c:pt>
              </c:numCache>
            </c:numRef>
          </c:val>
          <c:extLst>
            <c:ext xmlns:c16="http://schemas.microsoft.com/office/drawing/2014/chart" uri="{C3380CC4-5D6E-409C-BE32-E72D297353CC}">
              <c16:uniqueId val="{00000008-7D03-440B-B011-FDD1A73A2FA5}"/>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2BDA4DD-3831-4A5B-BFF4-C4662092D704}" type="datetimeFigureOut">
              <a:rPr lang="en-US" smtClean="0"/>
              <a:t>1/3/2023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B2C1DE4-936F-4082-83A8-9CCB1D88BD8B}" type="slidenum">
              <a:rPr lang="en-US" smtClean="0"/>
              <a:t>‹nr.›</a:t>
            </a:fld>
            <a:endParaRPr lang="en-US"/>
          </a:p>
        </p:txBody>
      </p:sp>
    </p:spTree>
    <p:extLst>
      <p:ext uri="{BB962C8B-B14F-4D97-AF65-F5344CB8AC3E}">
        <p14:creationId xmlns:p14="http://schemas.microsoft.com/office/powerpoint/2010/main" val="2120854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9B32D5-3E2C-47CE-ADCE-25EDB5B3829F}" type="slidenum">
              <a:rPr lang="nl-BE" smtClean="0"/>
              <a:pPr/>
              <a:t>37</a:t>
            </a:fld>
            <a:endParaRPr lang="nl-BE"/>
          </a:p>
        </p:txBody>
      </p:sp>
    </p:spTree>
    <p:extLst>
      <p:ext uri="{BB962C8B-B14F-4D97-AF65-F5344CB8AC3E}">
        <p14:creationId xmlns:p14="http://schemas.microsoft.com/office/powerpoint/2010/main" val="2324207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9B32D5-3E2C-47CE-ADCE-25EDB5B3829F}" type="slidenum">
              <a:rPr lang="nl-BE" smtClean="0"/>
              <a:pPr/>
              <a:t>39</a:t>
            </a:fld>
            <a:endParaRPr lang="nl-BE"/>
          </a:p>
        </p:txBody>
      </p:sp>
    </p:spTree>
    <p:extLst>
      <p:ext uri="{BB962C8B-B14F-4D97-AF65-F5344CB8AC3E}">
        <p14:creationId xmlns:p14="http://schemas.microsoft.com/office/powerpoint/2010/main" val="3027681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9B32D5-3E2C-47CE-ADCE-25EDB5B3829F}" type="slidenum">
              <a:rPr lang="nl-BE" smtClean="0"/>
              <a:pPr/>
              <a:t>41</a:t>
            </a:fld>
            <a:endParaRPr lang="nl-BE"/>
          </a:p>
        </p:txBody>
      </p:sp>
    </p:spTree>
    <p:extLst>
      <p:ext uri="{BB962C8B-B14F-4D97-AF65-F5344CB8AC3E}">
        <p14:creationId xmlns:p14="http://schemas.microsoft.com/office/powerpoint/2010/main" val="2510728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9B32D5-3E2C-47CE-ADCE-25EDB5B3829F}" type="slidenum">
              <a:rPr lang="nl-BE" smtClean="0"/>
              <a:pPr/>
              <a:t>44</a:t>
            </a:fld>
            <a:endParaRPr lang="nl-BE"/>
          </a:p>
        </p:txBody>
      </p:sp>
    </p:spTree>
    <p:extLst>
      <p:ext uri="{BB962C8B-B14F-4D97-AF65-F5344CB8AC3E}">
        <p14:creationId xmlns:p14="http://schemas.microsoft.com/office/powerpoint/2010/main" val="2578957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9B32D5-3E2C-47CE-ADCE-25EDB5B3829F}"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5930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856814"/>
            <a:ext cx="12192000" cy="2029455"/>
          </a:xfrm>
        </p:spPr>
        <p:txBody>
          <a:bodyPr anchor="ctr">
            <a:normAutofit/>
          </a:bodyPr>
          <a:lstStyle>
            <a:lvl1pPr algn="ctr">
              <a:defRPr sz="5400" b="0">
                <a:solidFill>
                  <a:srgbClr val="00B3C4"/>
                </a:solidFill>
              </a:defRPr>
            </a:lvl1pPr>
          </a:lstStyle>
          <a:p>
            <a:r>
              <a:rPr lang="en-US" dirty="0"/>
              <a:t>Click Master title</a:t>
            </a:r>
          </a:p>
        </p:txBody>
      </p:sp>
      <p:sp>
        <p:nvSpPr>
          <p:cNvPr id="3" name="Subtitle 2"/>
          <p:cNvSpPr>
            <a:spLocks noGrp="1"/>
          </p:cNvSpPr>
          <p:nvPr>
            <p:ph type="subTitle" idx="1"/>
          </p:nvPr>
        </p:nvSpPr>
        <p:spPr>
          <a:xfrm>
            <a:off x="0" y="4172989"/>
            <a:ext cx="12192000" cy="1219351"/>
          </a:xfrm>
        </p:spPr>
        <p:txBody>
          <a:bodyPr/>
          <a:lstStyle>
            <a:lvl1pPr marL="0" indent="0" algn="ctr">
              <a:buNone/>
              <a:defRPr sz="2400" b="0">
                <a:solidFill>
                  <a:srgbClr val="30475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317715" y="6113965"/>
            <a:ext cx="2743200" cy="365125"/>
          </a:xfrm>
        </p:spPr>
        <p:txBody>
          <a:bodyPr/>
          <a:lstStyle/>
          <a:p>
            <a:fld id="{B1578817-B4F6-457E-9DD3-555898F5EF9B}" type="slidenum">
              <a:rPr lang="en-US" smtClean="0"/>
              <a:pPr/>
              <a:t>‹nr.›</a:t>
            </a:fld>
            <a:endParaRPr lang="en-US" dirty="0"/>
          </a:p>
        </p:txBody>
      </p:sp>
      <p:pic>
        <p:nvPicPr>
          <p:cNvPr id="6" name="Picture 5" descr="A close up of a sign&#10;&#10;Description automatically generated">
            <a:extLst>
              <a:ext uri="{FF2B5EF4-FFF2-40B4-BE49-F238E27FC236}">
                <a16:creationId xmlns:a16="http://schemas.microsoft.com/office/drawing/2014/main" id="{40D59E81-0221-9441-A6AD-93D5321094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30183" y="802576"/>
            <a:ext cx="2931634" cy="665226"/>
          </a:xfrm>
          <a:prstGeom prst="rect">
            <a:avLst/>
          </a:prstGeom>
        </p:spPr>
      </p:pic>
    </p:spTree>
    <p:extLst>
      <p:ext uri="{BB962C8B-B14F-4D97-AF65-F5344CB8AC3E}">
        <p14:creationId xmlns:p14="http://schemas.microsoft.com/office/powerpoint/2010/main" val="1646635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re de section">
    <p:bg>
      <p:bgPr>
        <a:solidFill>
          <a:srgbClr val="29455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00B3C4"/>
                </a:solidFill>
                <a:latin typeface="Tahoma" panose="020B0604030504040204" pitchFamily="34" charset="0"/>
                <a:ea typeface="Tahoma" panose="020B0604030504040204" pitchFamily="34" charset="0"/>
                <a:cs typeface="Tahoma" panose="020B0604030504040204" pitchFamily="34" charset="0"/>
              </a:defRPr>
            </a:lvl1pPr>
          </a:lstStyle>
          <a:p>
            <a:r>
              <a:rPr lang="fr-FR" dirty="0"/>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Modifiez les styles du texte du masque</a:t>
            </a:r>
          </a:p>
        </p:txBody>
      </p:sp>
      <p:sp>
        <p:nvSpPr>
          <p:cNvPr id="4" name="Date Placeholder 3"/>
          <p:cNvSpPr>
            <a:spLocks noGrp="1"/>
          </p:cNvSpPr>
          <p:nvPr>
            <p:ph type="dt" sz="half" idx="10"/>
          </p:nvPr>
        </p:nvSpPr>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B1578817-B4F6-457E-9DD3-555898F5EF9B}" type="slidenum">
              <a:rPr lang="en-US" smtClean="0"/>
              <a:pPr/>
              <a:t>‹nr.›</a:t>
            </a:fld>
            <a:endParaRPr lang="en-US" dirty="0"/>
          </a:p>
        </p:txBody>
      </p:sp>
      <p:pic>
        <p:nvPicPr>
          <p:cNvPr id="8" name="Picture 7">
            <a:extLst>
              <a:ext uri="{FF2B5EF4-FFF2-40B4-BE49-F238E27FC236}">
                <a16:creationId xmlns:a16="http://schemas.microsoft.com/office/drawing/2014/main" id="{2B22022D-3A21-AE4B-A92B-0C96FAAEF2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6801" y="5383322"/>
            <a:ext cx="2465199" cy="1474678"/>
          </a:xfrm>
          <a:prstGeom prst="rect">
            <a:avLst/>
          </a:prstGeom>
        </p:spPr>
      </p:pic>
    </p:spTree>
    <p:extLst>
      <p:ext uri="{BB962C8B-B14F-4D97-AF65-F5344CB8AC3E}">
        <p14:creationId xmlns:p14="http://schemas.microsoft.com/office/powerpoint/2010/main" val="4131814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95758" y="365125"/>
            <a:ext cx="11614688" cy="1325563"/>
          </a:xfrm>
        </p:spPr>
        <p:txBody>
          <a:bodyPr/>
          <a:lstStyle>
            <a:lvl1pPr>
              <a:defRPr>
                <a:solidFill>
                  <a:srgbClr val="90B6CB"/>
                </a:solidFill>
              </a:defRPr>
            </a:lvl1pPr>
          </a:lstStyle>
          <a:p>
            <a:r>
              <a:rPr lang="fr-FR"/>
              <a:t>Modifiez le style du titre</a:t>
            </a:r>
            <a:endParaRPr lang="en-US" dirty="0"/>
          </a:p>
        </p:txBody>
      </p:sp>
      <p:sp>
        <p:nvSpPr>
          <p:cNvPr id="3" name="Content Placeholder 2"/>
          <p:cNvSpPr>
            <a:spLocks noGrp="1"/>
          </p:cNvSpPr>
          <p:nvPr>
            <p:ph idx="1"/>
          </p:nvPr>
        </p:nvSpPr>
        <p:spPr/>
        <p:txBody>
          <a:bodyPr/>
          <a:lstStyle>
            <a:lvl1pPr>
              <a:buClr>
                <a:srgbClr val="90B6CB"/>
              </a:buClr>
              <a:defRPr/>
            </a:lvl1pPr>
            <a:lvl2pPr>
              <a:buClr>
                <a:srgbClr val="90B6CB"/>
              </a:buClr>
              <a:defRPr/>
            </a:lvl2pPr>
            <a:lvl3pPr>
              <a:buClr>
                <a:srgbClr val="90B6CB"/>
              </a:buClr>
              <a:defRPr/>
            </a:lvl3pPr>
            <a:lvl4pPr>
              <a:buClr>
                <a:srgbClr val="90B6CB"/>
              </a:buClr>
              <a:defRPr/>
            </a:lvl4pPr>
            <a:lvl5pPr>
              <a:buClr>
                <a:srgbClr val="90B6CB"/>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1578817-B4F6-457E-9DD3-555898F5EF9B}" type="slidenum">
              <a:rPr lang="en-US" smtClean="0"/>
              <a:pPr/>
              <a:t>‹nr.›</a:t>
            </a:fld>
            <a:endParaRPr lang="en-US" dirty="0"/>
          </a:p>
        </p:txBody>
      </p:sp>
      <p:pic>
        <p:nvPicPr>
          <p:cNvPr id="6" name="Picture 5" descr="A close up of a sign&#10;&#10;Description automatically generated">
            <a:extLst>
              <a:ext uri="{FF2B5EF4-FFF2-40B4-BE49-F238E27FC236}">
                <a16:creationId xmlns:a16="http://schemas.microsoft.com/office/drawing/2014/main" id="{E7C40202-A8D5-C541-8514-855FE22DA2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1344" y="6255610"/>
            <a:ext cx="1609102" cy="365126"/>
          </a:xfrm>
          <a:prstGeom prst="rect">
            <a:avLst/>
          </a:prstGeom>
        </p:spPr>
      </p:pic>
    </p:spTree>
    <p:extLst>
      <p:ext uri="{BB962C8B-B14F-4D97-AF65-F5344CB8AC3E}">
        <p14:creationId xmlns:p14="http://schemas.microsoft.com/office/powerpoint/2010/main" val="2092537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600886" y="938462"/>
            <a:ext cx="4636169" cy="4852738"/>
          </a:xfrm>
          <a:solidFill>
            <a:srgbClr val="294551"/>
          </a:solidFill>
        </p:spPr>
        <p:txBody>
          <a:bodyPr anchor="ctr"/>
          <a:lstStyle>
            <a:lvl1pPr marL="0" indent="0" algn="ctr">
              <a:buClr>
                <a:srgbClr val="90B6CB"/>
              </a:buClr>
              <a:buFontTx/>
              <a:buNone/>
              <a:defRPr>
                <a:solidFill>
                  <a:schemeClr val="bg1"/>
                </a:solidFill>
              </a:defRPr>
            </a:lvl1pPr>
            <a:lvl2pPr marL="457200" indent="0" algn="ctr">
              <a:buClr>
                <a:srgbClr val="90B6CB"/>
              </a:buClr>
              <a:buFontTx/>
              <a:buNone/>
              <a:defRPr>
                <a:solidFill>
                  <a:schemeClr val="bg1"/>
                </a:solidFill>
              </a:defRPr>
            </a:lvl2pPr>
            <a:lvl3pPr marL="914400" indent="0" algn="ctr">
              <a:buClr>
                <a:srgbClr val="90B6CB"/>
              </a:buClr>
              <a:buFontTx/>
              <a:buNone/>
              <a:defRPr>
                <a:solidFill>
                  <a:schemeClr val="bg1"/>
                </a:solidFill>
              </a:defRPr>
            </a:lvl3pPr>
            <a:lvl4pPr marL="1371600" indent="0" algn="ctr">
              <a:buClr>
                <a:srgbClr val="90B6CB"/>
              </a:buClr>
              <a:buFontTx/>
              <a:buNone/>
              <a:defRPr>
                <a:solidFill>
                  <a:schemeClr val="bg1"/>
                </a:solidFill>
              </a:defRPr>
            </a:lvl4pPr>
            <a:lvl5pPr marL="1828800" indent="0" algn="ctr">
              <a:buClr>
                <a:srgbClr val="90B6CB"/>
              </a:buClr>
              <a:buFontTx/>
              <a:buNone/>
              <a:defRPr>
                <a:solidFill>
                  <a:schemeClr val="bg1"/>
                </a:solidFill>
              </a:defRPr>
            </a:lvl5pPr>
          </a:lstStyle>
          <a:p>
            <a:pPr lvl="0"/>
            <a:r>
              <a:rPr lang="fr-FR"/>
              <a:t>Modifiez les styles du texte du masque</a:t>
            </a:r>
          </a:p>
        </p:txBody>
      </p:sp>
      <p:sp>
        <p:nvSpPr>
          <p:cNvPr id="3" name="Content Placeholder 2"/>
          <p:cNvSpPr>
            <a:spLocks noGrp="1"/>
          </p:cNvSpPr>
          <p:nvPr>
            <p:ph sz="half" idx="1"/>
          </p:nvPr>
        </p:nvSpPr>
        <p:spPr>
          <a:xfrm>
            <a:off x="1138988" y="938463"/>
            <a:ext cx="4636169" cy="4852737"/>
          </a:xfrm>
        </p:spPr>
        <p:txBody>
          <a:bodyPr/>
          <a:lstStyle>
            <a:lvl1pPr algn="l">
              <a:buClr>
                <a:srgbClr val="90B6CB"/>
              </a:buClr>
              <a:defRPr/>
            </a:lvl1pPr>
            <a:lvl2pPr algn="l">
              <a:buClr>
                <a:srgbClr val="90B6CB"/>
              </a:buClr>
              <a:defRPr/>
            </a:lvl2pPr>
            <a:lvl3pPr algn="l">
              <a:buClr>
                <a:srgbClr val="90B6CB"/>
              </a:buClr>
              <a:defRPr/>
            </a:lvl3pPr>
            <a:lvl4pPr algn="l">
              <a:buClr>
                <a:srgbClr val="90B6CB"/>
              </a:buClr>
              <a:defRPr/>
            </a:lvl4pPr>
            <a:lvl5pPr algn="l">
              <a:buClr>
                <a:srgbClr val="90B6CB"/>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lvl1pPr algn="l">
              <a:defRPr/>
            </a:lvl1pPr>
          </a:lstStyle>
          <a:p>
            <a:fld id="{B1578817-B4F6-457E-9DD3-555898F5EF9B}" type="slidenum">
              <a:rPr lang="en-US" smtClean="0"/>
              <a:pPr/>
              <a:t>‹nr.›</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b="13435"/>
          <a:stretch/>
        </p:blipFill>
        <p:spPr>
          <a:xfrm>
            <a:off x="10511407" y="5938046"/>
            <a:ext cx="1451296" cy="848648"/>
          </a:xfrm>
          <a:prstGeom prst="rect">
            <a:avLst/>
          </a:prstGeom>
        </p:spPr>
      </p:pic>
      <p:pic>
        <p:nvPicPr>
          <p:cNvPr id="8" name="Picture 7" descr="A close up of a sign&#10;&#10;Description automatically generated">
            <a:extLst>
              <a:ext uri="{FF2B5EF4-FFF2-40B4-BE49-F238E27FC236}">
                <a16:creationId xmlns:a16="http://schemas.microsoft.com/office/drawing/2014/main" id="{7AC54FF7-C15D-1441-85A5-9F374E627C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01345" y="6255610"/>
            <a:ext cx="1609102" cy="365126"/>
          </a:xfrm>
          <a:prstGeom prst="rect">
            <a:avLst/>
          </a:prstGeom>
        </p:spPr>
      </p:pic>
    </p:spTree>
    <p:extLst>
      <p:ext uri="{BB962C8B-B14F-4D97-AF65-F5344CB8AC3E}">
        <p14:creationId xmlns:p14="http://schemas.microsoft.com/office/powerpoint/2010/main" val="3071189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304546" y="987425"/>
            <a:ext cx="505084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5" name="Date Placeholder 4"/>
          <p:cNvSpPr>
            <a:spLocks noGrp="1"/>
          </p:cNvSpPr>
          <p:nvPr>
            <p:ph type="dt" sz="half" idx="10"/>
          </p:nvPr>
        </p:nvSpPr>
        <p:spPr/>
        <p:txBody>
          <a:bodyPr/>
          <a:lstStyle/>
          <a:p>
            <a:fld id="{B1578817-B4F6-457E-9DD3-555898F5EF9B}" type="slidenum">
              <a:rPr lang="en-US" smtClean="0"/>
              <a:pPr/>
              <a:t>‹nr.›</a:t>
            </a:fld>
            <a:endParaRPr lang="en-US" dirty="0"/>
          </a:p>
        </p:txBody>
      </p:sp>
      <p:sp>
        <p:nvSpPr>
          <p:cNvPr id="9" name="Content Placeholder 2"/>
          <p:cNvSpPr>
            <a:spLocks noGrp="1"/>
          </p:cNvSpPr>
          <p:nvPr>
            <p:ph idx="12"/>
          </p:nvPr>
        </p:nvSpPr>
        <p:spPr>
          <a:xfrm>
            <a:off x="838200" y="987424"/>
            <a:ext cx="5001126" cy="4873625"/>
          </a:xfrm>
        </p:spPr>
        <p:txBody>
          <a:bodyPr/>
          <a:lstStyle>
            <a:lvl1pPr>
              <a:buClr>
                <a:srgbClr val="90B6CB"/>
              </a:buClr>
              <a:defRPr sz="3200"/>
            </a:lvl1pPr>
            <a:lvl2pPr>
              <a:buClr>
                <a:srgbClr val="90B6CB"/>
              </a:buClr>
              <a:defRPr sz="2800"/>
            </a:lvl2pPr>
            <a:lvl3pPr>
              <a:buClr>
                <a:srgbClr val="90B6CB"/>
              </a:buClr>
              <a:defRPr sz="2400"/>
            </a:lvl3pPr>
            <a:lvl4pPr>
              <a:buClr>
                <a:srgbClr val="90B6CB"/>
              </a:buClr>
              <a:defRPr sz="2000"/>
            </a:lvl4pPr>
            <a:lvl5pPr>
              <a:buClr>
                <a:srgbClr val="90B6CB"/>
              </a:buCl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pic>
        <p:nvPicPr>
          <p:cNvPr id="6" name="Picture 5" descr="A close up of a sign&#10;&#10;Description automatically generated">
            <a:extLst>
              <a:ext uri="{FF2B5EF4-FFF2-40B4-BE49-F238E27FC236}">
                <a16:creationId xmlns:a16="http://schemas.microsoft.com/office/drawing/2014/main" id="{38D80111-29C6-7849-A04D-D62B63E22B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1345" y="6255610"/>
            <a:ext cx="1609102" cy="365126"/>
          </a:xfrm>
          <a:prstGeom prst="rect">
            <a:avLst/>
          </a:prstGeom>
        </p:spPr>
      </p:pic>
    </p:spTree>
    <p:extLst>
      <p:ext uri="{BB962C8B-B14F-4D97-AF65-F5344CB8AC3E}">
        <p14:creationId xmlns:p14="http://schemas.microsoft.com/office/powerpoint/2010/main" val="742933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ABDFABC1-408B-4A44-AABA-D5227EEB0A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40293" y="2644855"/>
            <a:ext cx="6911414" cy="1568289"/>
          </a:xfrm>
          <a:prstGeom prst="rect">
            <a:avLst/>
          </a:prstGeom>
        </p:spPr>
      </p:pic>
    </p:spTree>
    <p:extLst>
      <p:ext uri="{BB962C8B-B14F-4D97-AF65-F5344CB8AC3E}">
        <p14:creationId xmlns:p14="http://schemas.microsoft.com/office/powerpoint/2010/main" val="3044469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Rectangle 6"/>
          <p:cNvSpPr/>
          <p:nvPr userDrawn="1"/>
        </p:nvSpPr>
        <p:spPr>
          <a:xfrm>
            <a:off x="11324889" y="6021288"/>
            <a:ext cx="453970" cy="369332"/>
          </a:xfrm>
          <a:prstGeom prst="rect">
            <a:avLst/>
          </a:prstGeom>
        </p:spPr>
        <p:txBody>
          <a:bodyPr wrap="none">
            <a:spAutoFit/>
          </a:bodyPr>
          <a:lstStyle/>
          <a:p>
            <a:fld id="{87DC4B34-CD7B-BD49-A544-1E6475303A45}" type="slidenum">
              <a:rPr lang="en-US" sz="1800" smtClean="0">
                <a:solidFill>
                  <a:schemeClr val="accent1">
                    <a:lumMod val="75000"/>
                  </a:schemeClr>
                </a:solidFill>
                <a:latin typeface="Calibri Light"/>
              </a:rPr>
              <a:pPr/>
              <a:t>‹nr.›</a:t>
            </a:fld>
            <a:endParaRPr lang="en-US" sz="1800" dirty="0">
              <a:solidFill>
                <a:schemeClr val="accent1">
                  <a:lumMod val="75000"/>
                </a:schemeClr>
              </a:solidFill>
            </a:endParaRPr>
          </a:p>
        </p:txBody>
      </p:sp>
    </p:spTree>
    <p:extLst>
      <p:ext uri="{BB962C8B-B14F-4D97-AF65-F5344CB8AC3E}">
        <p14:creationId xmlns:p14="http://schemas.microsoft.com/office/powerpoint/2010/main" val="4140559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5759" y="264386"/>
            <a:ext cx="11614688"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295759" y="1724886"/>
            <a:ext cx="11614688" cy="435133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295759" y="6228489"/>
            <a:ext cx="3029919" cy="365125"/>
          </a:xfrm>
          <a:prstGeom prst="rect">
            <a:avLst/>
          </a:prstGeom>
        </p:spPr>
        <p:txBody>
          <a:bodyPr vert="horz" lIns="91440" tIns="45720" rIns="91440" bIns="45720" rtlCol="0" anchor="ctr"/>
          <a:lstStyle>
            <a:lvl1pPr algn="l">
              <a:defRPr sz="1200">
                <a:solidFill>
                  <a:srgbClr val="304753"/>
                </a:solidFill>
                <a:latin typeface="Tahoma" panose="020B0604030504040204" pitchFamily="34" charset="0"/>
                <a:ea typeface="Tahoma" panose="020B0604030504040204" pitchFamily="34" charset="0"/>
                <a:cs typeface="Tahoma" panose="020B0604030504040204" pitchFamily="34" charset="0"/>
              </a:defRPr>
            </a:lvl1pPr>
          </a:lstStyle>
          <a:p>
            <a:fld id="{55CA8E83-276D-4A55-B26C-6A0DF8F5F047}" type="slidenum">
              <a:rPr lang="en-US" smtClean="0"/>
              <a:pPr/>
              <a:t>‹nr.›</a:t>
            </a:fld>
            <a:endParaRPr lang="en-US" dirty="0"/>
          </a:p>
        </p:txBody>
      </p:sp>
    </p:spTree>
    <p:extLst>
      <p:ext uri="{BB962C8B-B14F-4D97-AF65-F5344CB8AC3E}">
        <p14:creationId xmlns:p14="http://schemas.microsoft.com/office/powerpoint/2010/main" val="351094808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8" r:id="rId4"/>
    <p:sldLayoutId id="2147483657" r:id="rId5"/>
    <p:sldLayoutId id="2147483659" r:id="rId6"/>
    <p:sldLayoutId id="2147483660" r:id="rId7"/>
  </p:sldLayoutIdLst>
  <p:txStyles>
    <p:titleStyle>
      <a:lvl1pPr algn="l" defTabSz="914400" rtl="0" eaLnBrk="1" latinLnBrk="0" hangingPunct="1">
        <a:lnSpc>
          <a:spcPct val="90000"/>
        </a:lnSpc>
        <a:spcBef>
          <a:spcPct val="0"/>
        </a:spcBef>
        <a:buNone/>
        <a:defRPr sz="4400" kern="1200">
          <a:solidFill>
            <a:srgbClr val="00B3C4"/>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9455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9455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9455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9455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9455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myrrhine.vrolix@belnot.b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chart" Target="../charts/chart1.xml"/><Relationship Id="rId4" Type="http://schemas.openxmlformats.org/officeDocument/2006/relationships/image" Target="../media/image26.png"/></Relationships>
</file>

<file path=ppt/slides/_rels/slide5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leif.be/" TargetMode="Externa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leif.be/" TargetMode="Externa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hyperlink" Target="http://www.leif.be/" TargetMode="External"/><Relationship Id="rId2" Type="http://schemas.openxmlformats.org/officeDocument/2006/relationships/hyperlink" Target="http://www.mijngezondheid.be/" TargetMode="Externa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leif.be/"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65664" y="273599"/>
            <a:ext cx="4389121" cy="1704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p:cNvSpPr>
            <a:spLocks noGrp="1"/>
          </p:cNvSpPr>
          <p:nvPr>
            <p:ph type="ctrTitle"/>
          </p:nvPr>
        </p:nvSpPr>
        <p:spPr>
          <a:xfrm>
            <a:off x="0" y="3261415"/>
            <a:ext cx="12192000" cy="1039472"/>
          </a:xfrm>
        </p:spPr>
        <p:txBody>
          <a:bodyPr>
            <a:normAutofit fontScale="90000"/>
          </a:bodyPr>
          <a:lstStyle/>
          <a:p>
            <a:r>
              <a:rPr lang="nl-NL" dirty="0"/>
              <a:t> </a:t>
            </a:r>
            <a:br>
              <a:rPr lang="nl-NL" dirty="0"/>
            </a:br>
            <a:br>
              <a:rPr lang="nl-NL" dirty="0"/>
            </a:br>
            <a:br>
              <a:rPr lang="nl-NL" dirty="0"/>
            </a:br>
            <a:r>
              <a:rPr lang="nl-NL" dirty="0"/>
              <a:t>Anticiperen op de dag </a:t>
            </a:r>
            <a:br>
              <a:rPr lang="nl-NL" dirty="0"/>
            </a:br>
            <a:r>
              <a:rPr lang="nl-NL" dirty="0"/>
              <a:t>dat het niet meer lukt</a:t>
            </a:r>
            <a:br>
              <a:rPr lang="nl-NL" dirty="0"/>
            </a:br>
            <a:br>
              <a:rPr lang="nl-NL" dirty="0">
                <a:solidFill>
                  <a:schemeClr val="accent3"/>
                </a:solidFill>
              </a:rPr>
            </a:br>
            <a:br>
              <a:rPr lang="nl-NL" dirty="0">
                <a:solidFill>
                  <a:schemeClr val="accent3"/>
                </a:solidFill>
              </a:rPr>
            </a:br>
            <a:r>
              <a:rPr lang="nl-NL" sz="4000" dirty="0">
                <a:solidFill>
                  <a:schemeClr val="accent3"/>
                </a:solidFill>
              </a:rPr>
              <a:t>De zorgvolmacht, erfrecht en de negatieve wilsverklaringen</a:t>
            </a:r>
            <a:br>
              <a:rPr lang="nl-NL" dirty="0">
                <a:solidFill>
                  <a:schemeClr val="accent3"/>
                </a:solidFill>
              </a:rPr>
            </a:br>
            <a:r>
              <a:rPr lang="nl-NL" dirty="0">
                <a:solidFill>
                  <a:schemeClr val="accent3"/>
                </a:solidFill>
              </a:rPr>
              <a:t>				</a:t>
            </a:r>
            <a:r>
              <a:rPr lang="nl-NL" sz="2000" dirty="0">
                <a:solidFill>
                  <a:schemeClr val="accent3"/>
                </a:solidFill>
              </a:rPr>
              <a:t>Myrrhine VROLIX, notaris te Hasselt</a:t>
            </a:r>
            <a:br>
              <a:rPr lang="nl-NL" sz="2000" dirty="0">
                <a:solidFill>
                  <a:schemeClr val="accent3"/>
                </a:solidFill>
              </a:rPr>
            </a:br>
            <a:r>
              <a:rPr lang="nl-NL" sz="2000" dirty="0">
                <a:solidFill>
                  <a:schemeClr val="accent3"/>
                </a:solidFill>
              </a:rPr>
              <a:t>			</a:t>
            </a:r>
            <a:r>
              <a:rPr lang="nl-NL" sz="2000" dirty="0">
                <a:solidFill>
                  <a:schemeClr val="accent3"/>
                </a:solidFill>
                <a:hlinkClick r:id="rId2"/>
              </a:rPr>
              <a:t>myrrhine.vrolix@belnot.be</a:t>
            </a:r>
            <a:br>
              <a:rPr lang="nl-NL" sz="2000" dirty="0">
                <a:solidFill>
                  <a:schemeClr val="accent3"/>
                </a:solidFill>
              </a:rPr>
            </a:br>
            <a:r>
              <a:rPr lang="nl-NL" sz="2000" dirty="0">
                <a:solidFill>
                  <a:schemeClr val="accent3"/>
                </a:solidFill>
              </a:rPr>
              <a:t>			        Thonissenlaan 51, 3500 Hasselt</a:t>
            </a:r>
            <a:br>
              <a:rPr lang="nl-NL" sz="2000" dirty="0">
                <a:solidFill>
                  <a:schemeClr val="accent3"/>
                </a:solidFill>
              </a:rPr>
            </a:br>
            <a:r>
              <a:rPr lang="nl-NL" sz="2000" dirty="0">
                <a:solidFill>
                  <a:schemeClr val="accent3"/>
                </a:solidFill>
              </a:rPr>
              <a:t>	        011/22.17.59</a:t>
            </a:r>
            <a:br>
              <a:rPr lang="nl-NL" dirty="0"/>
            </a:br>
            <a:r>
              <a:rPr lang="nl-NL" dirty="0"/>
              <a:t>                                        </a:t>
            </a:r>
            <a:endParaRPr lang="en-US" sz="1800" b="1" dirty="0"/>
          </a:p>
        </p:txBody>
      </p:sp>
      <p:sp>
        <p:nvSpPr>
          <p:cNvPr id="3" name="Subtitle 2"/>
          <p:cNvSpPr>
            <a:spLocks noGrp="1"/>
          </p:cNvSpPr>
          <p:nvPr>
            <p:ph type="subTitle" idx="1"/>
          </p:nvPr>
        </p:nvSpPr>
        <p:spPr>
          <a:xfrm>
            <a:off x="0" y="3850691"/>
            <a:ext cx="12192000" cy="561473"/>
          </a:xfrm>
        </p:spPr>
        <p:txBody>
          <a:bodyPr/>
          <a:lstStyle/>
          <a:p>
            <a:endParaRPr lang="en-US"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3275" y="115892"/>
            <a:ext cx="2997991" cy="1283735"/>
          </a:xfrm>
          <a:prstGeom prst="rect">
            <a:avLst/>
          </a:prstGeom>
        </p:spPr>
      </p:pic>
    </p:spTree>
    <p:extLst>
      <p:ext uri="{BB962C8B-B14F-4D97-AF65-F5344CB8AC3E}">
        <p14:creationId xmlns:p14="http://schemas.microsoft.com/office/powerpoint/2010/main" val="224424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BC96C-9732-414E-A02E-B6EF1B140A58}"/>
              </a:ext>
            </a:extLst>
          </p:cNvPr>
          <p:cNvSpPr>
            <a:spLocks noGrp="1"/>
          </p:cNvSpPr>
          <p:nvPr>
            <p:ph type="title"/>
          </p:nvPr>
        </p:nvSpPr>
        <p:spPr/>
        <p:txBody>
          <a:bodyPr/>
          <a:lstStyle/>
          <a:p>
            <a:r>
              <a:rPr lang="fr-BE" dirty="0" err="1"/>
              <a:t>Bewindvoerder</a:t>
            </a:r>
            <a:r>
              <a:rPr lang="fr-BE" dirty="0"/>
              <a:t> </a:t>
            </a:r>
            <a:r>
              <a:rPr lang="fr-BE" dirty="0" err="1"/>
              <a:t>kiezen</a:t>
            </a:r>
            <a:endParaRPr lang="nl-BE" dirty="0"/>
          </a:p>
        </p:txBody>
      </p:sp>
      <p:sp>
        <p:nvSpPr>
          <p:cNvPr id="3" name="Content Placeholder 2">
            <a:extLst>
              <a:ext uri="{FF2B5EF4-FFF2-40B4-BE49-F238E27FC236}">
                <a16:creationId xmlns:a16="http://schemas.microsoft.com/office/drawing/2014/main" id="{17CCCE55-5399-4B5B-84C0-CC946A30C6FB}"/>
              </a:ext>
            </a:extLst>
          </p:cNvPr>
          <p:cNvSpPr>
            <a:spLocks noGrp="1"/>
          </p:cNvSpPr>
          <p:nvPr>
            <p:ph idx="1"/>
          </p:nvPr>
        </p:nvSpPr>
        <p:spPr>
          <a:xfrm>
            <a:off x="171934" y="1791561"/>
            <a:ext cx="11614688" cy="4351338"/>
          </a:xfrm>
        </p:spPr>
        <p:txBody>
          <a:bodyPr>
            <a:normAutofit/>
          </a:bodyPr>
          <a:lstStyle/>
          <a:p>
            <a:r>
              <a:rPr lang="fr-BE" dirty="0"/>
              <a:t>Als </a:t>
            </a:r>
            <a:r>
              <a:rPr lang="fr-BE" dirty="0" err="1"/>
              <a:t>persoon</a:t>
            </a:r>
            <a:r>
              <a:rPr lang="fr-BE" dirty="0"/>
              <a:t> </a:t>
            </a:r>
            <a:r>
              <a:rPr lang="fr-BE" dirty="0" err="1"/>
              <a:t>nog</a:t>
            </a:r>
            <a:r>
              <a:rPr lang="fr-BE" dirty="0"/>
              <a:t> </a:t>
            </a:r>
            <a:r>
              <a:rPr lang="fr-BE" b="1" dirty="0" err="1"/>
              <a:t>wilsbekwaam</a:t>
            </a:r>
            <a:r>
              <a:rPr lang="fr-BE" dirty="0"/>
              <a:t> </a:t>
            </a:r>
            <a:r>
              <a:rPr lang="fr-BE" dirty="0" err="1"/>
              <a:t>is</a:t>
            </a:r>
            <a:endParaRPr lang="fr-BE" dirty="0"/>
          </a:p>
          <a:p>
            <a:r>
              <a:rPr lang="fr-BE" b="1" dirty="0" err="1"/>
              <a:t>Anticiperen</a:t>
            </a:r>
            <a:r>
              <a:rPr lang="fr-BE" dirty="0"/>
              <a:t> op </a:t>
            </a:r>
            <a:r>
              <a:rPr lang="fr-BE" dirty="0" err="1"/>
              <a:t>gerechtelijke</a:t>
            </a:r>
            <a:r>
              <a:rPr lang="fr-BE" dirty="0"/>
              <a:t> </a:t>
            </a:r>
            <a:r>
              <a:rPr lang="fr-BE" dirty="0" err="1"/>
              <a:t>bescherming</a:t>
            </a:r>
            <a:endParaRPr lang="fr-BE" dirty="0"/>
          </a:p>
          <a:p>
            <a:r>
              <a:rPr lang="nl-BE" dirty="0"/>
              <a:t>Aangeven naar wie zijn </a:t>
            </a:r>
            <a:r>
              <a:rPr lang="nl-BE" b="1" dirty="0"/>
              <a:t>voorkeur</a:t>
            </a:r>
            <a:r>
              <a:rPr lang="nl-BE" dirty="0"/>
              <a:t> uitgaat bij het aanduiden van een bewindvoerder (voor beheer van de goederen). </a:t>
            </a:r>
          </a:p>
          <a:p>
            <a:r>
              <a:rPr lang="nl-BE" dirty="0"/>
              <a:t>Via </a:t>
            </a:r>
            <a:r>
              <a:rPr lang="nl-BE" b="1" dirty="0"/>
              <a:t>“verklaring van voorkeur” </a:t>
            </a:r>
            <a:r>
              <a:rPr lang="nl-BE" dirty="0"/>
              <a:t>(notariële akte). </a:t>
            </a:r>
          </a:p>
          <a:p>
            <a:r>
              <a:rPr lang="nl-BE" dirty="0"/>
              <a:t>Vrederechter houdt in principe rekening met keuze, maar kan daar van afwijken om de belangen van de persoon te vrijwaren. De rechter zal dat echter altijd moeten motiveren.</a:t>
            </a:r>
          </a:p>
        </p:txBody>
      </p:sp>
    </p:spTree>
    <p:extLst>
      <p:ext uri="{BB962C8B-B14F-4D97-AF65-F5344CB8AC3E}">
        <p14:creationId xmlns:p14="http://schemas.microsoft.com/office/powerpoint/2010/main" val="1723172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a:t>Wat is een ‘zorgvolmacht?’ </a:t>
            </a:r>
          </a:p>
        </p:txBody>
      </p:sp>
      <p:sp>
        <p:nvSpPr>
          <p:cNvPr id="5" name="Content Placeholder 4"/>
          <p:cNvSpPr>
            <a:spLocks noGrp="1"/>
          </p:cNvSpPr>
          <p:nvPr>
            <p:ph idx="1"/>
          </p:nvPr>
        </p:nvSpPr>
        <p:spPr>
          <a:xfrm>
            <a:off x="406594" y="1690688"/>
            <a:ext cx="11614688" cy="4351338"/>
          </a:xfrm>
        </p:spPr>
        <p:txBody>
          <a:bodyPr>
            <a:normAutofit fontScale="92500" lnSpcReduction="10000"/>
          </a:bodyPr>
          <a:lstStyle/>
          <a:p>
            <a:r>
              <a:rPr lang="nl-NL" dirty="0"/>
              <a:t>Een overeenkomst (nl. een lastgeving) </a:t>
            </a:r>
          </a:p>
          <a:p>
            <a:endParaRPr lang="nl-NL" dirty="0"/>
          </a:p>
          <a:p>
            <a:r>
              <a:rPr lang="nl-NL" dirty="0"/>
              <a:t>Waarbij iemand (de lastgever)</a:t>
            </a:r>
          </a:p>
          <a:p>
            <a:endParaRPr lang="nl-NL" dirty="0"/>
          </a:p>
          <a:p>
            <a:r>
              <a:rPr lang="nl-NL" dirty="0"/>
              <a:t>Een volmacht geeft aan een andere persoon of personen (lasthebber(s))</a:t>
            </a:r>
          </a:p>
          <a:p>
            <a:endParaRPr lang="nl-NL" dirty="0"/>
          </a:p>
          <a:p>
            <a:r>
              <a:rPr lang="nl-NL" dirty="0"/>
              <a:t>Om bepaalde handelingen te stellen in zijn plaats</a:t>
            </a:r>
          </a:p>
          <a:p>
            <a:endParaRPr lang="nl-NL" dirty="0"/>
          </a:p>
          <a:p>
            <a:r>
              <a:rPr lang="nl-NL" dirty="0"/>
              <a:t>Voor het geval hij of zij daar in de toekomst zelf niet meer toe in staat is wegens wilsonbekwaamheid. </a:t>
            </a:r>
          </a:p>
          <a:p>
            <a:endParaRPr lang="nl-NL" dirty="0"/>
          </a:p>
        </p:txBody>
      </p:sp>
      <p:pic>
        <p:nvPicPr>
          <p:cNvPr id="6" name="Picture 2" descr="https://www.notaris.be/uploads/nl/news/5c35d00552eb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1532" y="430548"/>
            <a:ext cx="3780420" cy="2520280"/>
          </a:xfrm>
          <a:prstGeom prst="rect">
            <a:avLst/>
          </a:prstGeom>
          <a:noFill/>
          <a:effectLst>
            <a:softEdge rad="431800"/>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3136299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a:t>Wat is een ‘zorgvolmacht?’ </a:t>
            </a:r>
          </a:p>
        </p:txBody>
      </p:sp>
      <p:sp>
        <p:nvSpPr>
          <p:cNvPr id="5" name="Content Placeholder 4"/>
          <p:cNvSpPr>
            <a:spLocks noGrp="1"/>
          </p:cNvSpPr>
          <p:nvPr>
            <p:ph idx="1"/>
          </p:nvPr>
        </p:nvSpPr>
        <p:spPr>
          <a:xfrm>
            <a:off x="406594" y="1690688"/>
            <a:ext cx="11614688" cy="4351338"/>
          </a:xfrm>
        </p:spPr>
        <p:txBody>
          <a:bodyPr>
            <a:normAutofit/>
          </a:bodyPr>
          <a:lstStyle/>
          <a:p>
            <a:pPr marL="0" lvl="0" indent="0" defTabSz="457200">
              <a:lnSpc>
                <a:spcPct val="100000"/>
              </a:lnSpc>
              <a:spcBef>
                <a:spcPct val="20000"/>
              </a:spcBef>
              <a:buClrTx/>
              <a:buNone/>
              <a:defRPr/>
            </a:pPr>
            <a:r>
              <a:rPr lang="fr-BE" b="1" dirty="0">
                <a:solidFill>
                  <a:srgbClr val="376076"/>
                </a:solidFill>
                <a:latin typeface="Calibri"/>
              </a:rPr>
              <a:t>De </a:t>
            </a:r>
            <a:r>
              <a:rPr lang="fr-BE" b="1" dirty="0" err="1">
                <a:solidFill>
                  <a:srgbClr val="376076"/>
                </a:solidFill>
                <a:latin typeface="Calibri"/>
              </a:rPr>
              <a:t>zorgvolmacht</a:t>
            </a:r>
            <a:r>
              <a:rPr lang="fr-BE" b="1" dirty="0">
                <a:solidFill>
                  <a:srgbClr val="376076"/>
                </a:solidFill>
                <a:latin typeface="Calibri"/>
              </a:rPr>
              <a:t> = </a:t>
            </a:r>
            <a:r>
              <a:rPr lang="fr-BE" b="1" dirty="0" err="1">
                <a:solidFill>
                  <a:srgbClr val="376076"/>
                </a:solidFill>
                <a:latin typeface="Calibri"/>
              </a:rPr>
              <a:t>anticipatief</a:t>
            </a:r>
            <a:r>
              <a:rPr lang="fr-BE" b="1" dirty="0">
                <a:solidFill>
                  <a:srgbClr val="376076"/>
                </a:solidFill>
                <a:latin typeface="Calibri"/>
              </a:rPr>
              <a:t> </a:t>
            </a:r>
            <a:r>
              <a:rPr lang="fr-BE" b="1" dirty="0" err="1">
                <a:solidFill>
                  <a:srgbClr val="376076"/>
                </a:solidFill>
                <a:latin typeface="Calibri"/>
              </a:rPr>
              <a:t>denken</a:t>
            </a:r>
            <a:r>
              <a:rPr lang="fr-BE" b="1" dirty="0">
                <a:solidFill>
                  <a:srgbClr val="376076"/>
                </a:solidFill>
                <a:latin typeface="Calibri"/>
              </a:rPr>
              <a:t> over de </a:t>
            </a:r>
            <a:r>
              <a:rPr lang="fr-BE" b="1" dirty="0" err="1">
                <a:solidFill>
                  <a:srgbClr val="376076"/>
                </a:solidFill>
                <a:latin typeface="Calibri"/>
              </a:rPr>
              <a:t>toekomst</a:t>
            </a:r>
            <a:endParaRPr lang="fr-BE" b="1" dirty="0">
              <a:solidFill>
                <a:srgbClr val="376076"/>
              </a:solidFill>
              <a:latin typeface="Calibri"/>
            </a:endParaRPr>
          </a:p>
          <a:p>
            <a:pPr marL="0" lvl="0" indent="0" algn="ctr" defTabSz="457200">
              <a:lnSpc>
                <a:spcPct val="100000"/>
              </a:lnSpc>
              <a:spcBef>
                <a:spcPct val="20000"/>
              </a:spcBef>
              <a:buClrTx/>
              <a:buNone/>
              <a:defRPr/>
            </a:pPr>
            <a:endParaRPr lang="fr-BE" b="1" dirty="0">
              <a:solidFill>
                <a:prstClr val="black"/>
              </a:solidFill>
              <a:latin typeface="Calibri"/>
            </a:endParaRPr>
          </a:p>
          <a:p>
            <a:pPr marL="0" lvl="0" indent="0" defTabSz="457200">
              <a:lnSpc>
                <a:spcPct val="100000"/>
              </a:lnSpc>
              <a:spcBef>
                <a:spcPct val="20000"/>
              </a:spcBef>
              <a:buClrTx/>
              <a:buNone/>
              <a:defRPr/>
            </a:pPr>
            <a:r>
              <a:rPr lang="fr-BE" b="1" dirty="0" err="1">
                <a:solidFill>
                  <a:prstClr val="black"/>
                </a:solidFill>
                <a:latin typeface="Calibri"/>
              </a:rPr>
              <a:t>Bepaalde</a:t>
            </a:r>
            <a:r>
              <a:rPr lang="fr-BE" b="1" dirty="0">
                <a:solidFill>
                  <a:prstClr val="black"/>
                </a:solidFill>
                <a:latin typeface="Calibri"/>
              </a:rPr>
              <a:t> </a:t>
            </a:r>
            <a:r>
              <a:rPr lang="fr-BE" b="1" dirty="0" err="1">
                <a:solidFill>
                  <a:prstClr val="black"/>
                </a:solidFill>
                <a:latin typeface="Calibri"/>
              </a:rPr>
              <a:t>richtlijnen</a:t>
            </a:r>
            <a:r>
              <a:rPr lang="fr-BE" b="1" dirty="0">
                <a:solidFill>
                  <a:prstClr val="black"/>
                </a:solidFill>
                <a:latin typeface="Calibri"/>
              </a:rPr>
              <a:t> </a:t>
            </a:r>
            <a:r>
              <a:rPr lang="fr-BE" b="1" dirty="0" err="1">
                <a:solidFill>
                  <a:prstClr val="black"/>
                </a:solidFill>
                <a:latin typeface="Calibri"/>
              </a:rPr>
              <a:t>geven</a:t>
            </a:r>
            <a:r>
              <a:rPr lang="fr-BE" b="1" dirty="0">
                <a:solidFill>
                  <a:prstClr val="black"/>
                </a:solidFill>
                <a:latin typeface="Calibri"/>
              </a:rPr>
              <a:t> over het </a:t>
            </a:r>
            <a:r>
              <a:rPr lang="fr-BE" b="1" dirty="0" err="1">
                <a:solidFill>
                  <a:prstClr val="black"/>
                </a:solidFill>
                <a:latin typeface="Calibri"/>
              </a:rPr>
              <a:t>beschikken</a:t>
            </a:r>
            <a:r>
              <a:rPr lang="fr-BE" b="1" dirty="0">
                <a:solidFill>
                  <a:prstClr val="black"/>
                </a:solidFill>
                <a:latin typeface="Calibri"/>
              </a:rPr>
              <a:t> en </a:t>
            </a:r>
            <a:r>
              <a:rPr lang="fr-BE" b="1" dirty="0" err="1">
                <a:solidFill>
                  <a:prstClr val="black"/>
                </a:solidFill>
                <a:latin typeface="Calibri"/>
              </a:rPr>
              <a:t>beheren</a:t>
            </a:r>
            <a:r>
              <a:rPr lang="fr-BE" b="1" dirty="0">
                <a:solidFill>
                  <a:prstClr val="black"/>
                </a:solidFill>
                <a:latin typeface="Calibri"/>
              </a:rPr>
              <a:t> (</a:t>
            </a:r>
            <a:r>
              <a:rPr lang="fr-BE" b="1" dirty="0" err="1">
                <a:solidFill>
                  <a:prstClr val="black"/>
                </a:solidFill>
                <a:latin typeface="Calibri"/>
              </a:rPr>
              <a:t>nieuw</a:t>
            </a:r>
            <a:r>
              <a:rPr lang="fr-BE" b="1" dirty="0">
                <a:solidFill>
                  <a:prstClr val="black"/>
                </a:solidFill>
                <a:latin typeface="Calibri"/>
              </a:rPr>
              <a:t> </a:t>
            </a:r>
            <a:r>
              <a:rPr lang="fr-BE" b="1" dirty="0" err="1">
                <a:solidFill>
                  <a:prstClr val="black"/>
                </a:solidFill>
                <a:latin typeface="Calibri"/>
              </a:rPr>
              <a:t>sinds</a:t>
            </a:r>
            <a:r>
              <a:rPr lang="fr-BE" b="1" dirty="0">
                <a:solidFill>
                  <a:prstClr val="black"/>
                </a:solidFill>
                <a:latin typeface="Calibri"/>
              </a:rPr>
              <a:t> 1 </a:t>
            </a:r>
            <a:r>
              <a:rPr lang="fr-BE" b="1" dirty="0" err="1">
                <a:solidFill>
                  <a:prstClr val="black"/>
                </a:solidFill>
                <a:latin typeface="Calibri"/>
              </a:rPr>
              <a:t>maart</a:t>
            </a:r>
            <a:r>
              <a:rPr lang="fr-BE" b="1" dirty="0">
                <a:solidFill>
                  <a:prstClr val="black"/>
                </a:solidFill>
                <a:latin typeface="Calibri"/>
              </a:rPr>
              <a:t> 2019) van </a:t>
            </a:r>
            <a:r>
              <a:rPr lang="fr-BE" b="1" dirty="0" err="1">
                <a:solidFill>
                  <a:prstClr val="black"/>
                </a:solidFill>
                <a:latin typeface="Calibri"/>
              </a:rPr>
              <a:t>zijn</a:t>
            </a:r>
            <a:r>
              <a:rPr lang="fr-BE" b="1" dirty="0">
                <a:solidFill>
                  <a:prstClr val="black"/>
                </a:solidFill>
                <a:latin typeface="Calibri"/>
              </a:rPr>
              <a:t> </a:t>
            </a:r>
            <a:r>
              <a:rPr lang="fr-BE" b="1" dirty="0" err="1">
                <a:solidFill>
                  <a:prstClr val="black"/>
                </a:solidFill>
                <a:latin typeface="Calibri"/>
              </a:rPr>
              <a:t>vermogen</a:t>
            </a:r>
            <a:r>
              <a:rPr lang="fr-BE" b="1" dirty="0">
                <a:solidFill>
                  <a:prstClr val="black"/>
                </a:solidFill>
                <a:latin typeface="Calibri"/>
              </a:rPr>
              <a:t>, </a:t>
            </a:r>
            <a:r>
              <a:rPr lang="fr-BE" b="1" dirty="0" err="1">
                <a:solidFill>
                  <a:prstClr val="black"/>
                </a:solidFill>
                <a:latin typeface="Calibri"/>
              </a:rPr>
              <a:t>zodat</a:t>
            </a:r>
            <a:r>
              <a:rPr lang="fr-BE" b="1" dirty="0">
                <a:solidFill>
                  <a:prstClr val="black"/>
                </a:solidFill>
                <a:latin typeface="Calibri"/>
              </a:rPr>
              <a:t> </a:t>
            </a:r>
            <a:r>
              <a:rPr lang="fr-BE" b="1" dirty="0" err="1">
                <a:solidFill>
                  <a:prstClr val="black"/>
                </a:solidFill>
                <a:latin typeface="Calibri"/>
              </a:rPr>
              <a:t>zijn</a:t>
            </a:r>
            <a:r>
              <a:rPr lang="fr-BE" b="1" dirty="0">
                <a:solidFill>
                  <a:prstClr val="black"/>
                </a:solidFill>
                <a:latin typeface="Calibri"/>
              </a:rPr>
              <a:t> </a:t>
            </a:r>
            <a:r>
              <a:rPr lang="fr-BE" b="1" dirty="0" err="1">
                <a:solidFill>
                  <a:prstClr val="black"/>
                </a:solidFill>
                <a:latin typeface="Calibri"/>
              </a:rPr>
              <a:t>eigen</a:t>
            </a:r>
            <a:r>
              <a:rPr lang="fr-BE" b="1" dirty="0">
                <a:solidFill>
                  <a:prstClr val="black"/>
                </a:solidFill>
                <a:latin typeface="Calibri"/>
              </a:rPr>
              <a:t> </a:t>
            </a:r>
            <a:r>
              <a:rPr lang="fr-BE" b="1" dirty="0" err="1">
                <a:solidFill>
                  <a:prstClr val="black"/>
                </a:solidFill>
                <a:latin typeface="Calibri"/>
              </a:rPr>
              <a:t>wensen</a:t>
            </a:r>
            <a:r>
              <a:rPr lang="fr-BE" b="1" dirty="0">
                <a:solidFill>
                  <a:prstClr val="black"/>
                </a:solidFill>
                <a:latin typeface="Calibri"/>
              </a:rPr>
              <a:t> </a:t>
            </a:r>
            <a:r>
              <a:rPr lang="fr-BE" b="1" dirty="0" err="1">
                <a:solidFill>
                  <a:prstClr val="black"/>
                </a:solidFill>
                <a:latin typeface="Calibri"/>
              </a:rPr>
              <a:t>worden</a:t>
            </a:r>
            <a:r>
              <a:rPr lang="fr-BE" b="1" dirty="0">
                <a:solidFill>
                  <a:prstClr val="black"/>
                </a:solidFill>
                <a:latin typeface="Calibri"/>
              </a:rPr>
              <a:t> </a:t>
            </a:r>
            <a:r>
              <a:rPr lang="fr-BE" b="1" dirty="0" err="1">
                <a:solidFill>
                  <a:prstClr val="black"/>
                </a:solidFill>
                <a:latin typeface="Calibri"/>
              </a:rPr>
              <a:t>gerespecteerd</a:t>
            </a:r>
            <a:r>
              <a:rPr lang="fr-BE" b="1" dirty="0">
                <a:solidFill>
                  <a:prstClr val="black"/>
                </a:solidFill>
                <a:latin typeface="Calibri"/>
              </a:rPr>
              <a:t> op het moment </a:t>
            </a:r>
            <a:r>
              <a:rPr lang="fr-BE" b="1" dirty="0" err="1">
                <a:solidFill>
                  <a:prstClr val="black"/>
                </a:solidFill>
                <a:latin typeface="Calibri"/>
              </a:rPr>
              <a:t>dat</a:t>
            </a:r>
            <a:r>
              <a:rPr lang="fr-BE" b="1" dirty="0">
                <a:solidFill>
                  <a:prstClr val="black"/>
                </a:solidFill>
                <a:latin typeface="Calibri"/>
              </a:rPr>
              <a:t> men </a:t>
            </a:r>
            <a:r>
              <a:rPr lang="fr-BE" b="1" dirty="0" err="1">
                <a:solidFill>
                  <a:prstClr val="black"/>
                </a:solidFill>
                <a:latin typeface="Calibri"/>
              </a:rPr>
              <a:t>zelf</a:t>
            </a:r>
            <a:r>
              <a:rPr lang="fr-BE" b="1" dirty="0">
                <a:solidFill>
                  <a:prstClr val="black"/>
                </a:solidFill>
                <a:latin typeface="Calibri"/>
              </a:rPr>
              <a:t> </a:t>
            </a:r>
            <a:r>
              <a:rPr lang="fr-BE" b="1" dirty="0" err="1">
                <a:solidFill>
                  <a:prstClr val="black"/>
                </a:solidFill>
                <a:latin typeface="Calibri"/>
              </a:rPr>
              <a:t>bepaalde</a:t>
            </a:r>
            <a:r>
              <a:rPr lang="fr-BE" b="1" dirty="0">
                <a:solidFill>
                  <a:prstClr val="black"/>
                </a:solidFill>
                <a:latin typeface="Calibri"/>
              </a:rPr>
              <a:t> </a:t>
            </a:r>
            <a:r>
              <a:rPr lang="fr-BE" b="1" dirty="0" err="1">
                <a:solidFill>
                  <a:prstClr val="black"/>
                </a:solidFill>
                <a:latin typeface="Calibri"/>
              </a:rPr>
              <a:t>handelingen</a:t>
            </a:r>
            <a:r>
              <a:rPr lang="fr-BE" b="1" dirty="0">
                <a:solidFill>
                  <a:prstClr val="black"/>
                </a:solidFill>
                <a:latin typeface="Calibri"/>
              </a:rPr>
              <a:t> niet </a:t>
            </a:r>
            <a:r>
              <a:rPr lang="fr-BE" b="1" dirty="0" err="1">
                <a:solidFill>
                  <a:prstClr val="black"/>
                </a:solidFill>
                <a:latin typeface="Calibri"/>
              </a:rPr>
              <a:t>meer</a:t>
            </a:r>
            <a:r>
              <a:rPr lang="fr-BE" b="1" dirty="0">
                <a:solidFill>
                  <a:prstClr val="black"/>
                </a:solidFill>
                <a:latin typeface="Calibri"/>
              </a:rPr>
              <a:t> </a:t>
            </a:r>
            <a:r>
              <a:rPr lang="fr-BE" b="1" dirty="0" err="1">
                <a:solidFill>
                  <a:prstClr val="black"/>
                </a:solidFill>
                <a:latin typeface="Calibri"/>
              </a:rPr>
              <a:t>juridisch</a:t>
            </a:r>
            <a:r>
              <a:rPr lang="fr-BE" b="1" dirty="0">
                <a:solidFill>
                  <a:prstClr val="black"/>
                </a:solidFill>
                <a:latin typeface="Calibri"/>
              </a:rPr>
              <a:t> </a:t>
            </a:r>
            <a:r>
              <a:rPr lang="fr-BE" b="1" dirty="0" err="1">
                <a:solidFill>
                  <a:prstClr val="black"/>
                </a:solidFill>
                <a:latin typeface="Calibri"/>
              </a:rPr>
              <a:t>mag</a:t>
            </a:r>
            <a:r>
              <a:rPr lang="fr-BE" b="1" dirty="0">
                <a:solidFill>
                  <a:prstClr val="black"/>
                </a:solidFill>
                <a:latin typeface="Calibri"/>
              </a:rPr>
              <a:t> </a:t>
            </a:r>
            <a:r>
              <a:rPr lang="fr-BE" b="1" dirty="0" err="1">
                <a:solidFill>
                  <a:prstClr val="black"/>
                </a:solidFill>
                <a:latin typeface="Calibri"/>
              </a:rPr>
              <a:t>stellen</a:t>
            </a:r>
            <a:r>
              <a:rPr lang="fr-BE" b="1" dirty="0">
                <a:solidFill>
                  <a:prstClr val="black"/>
                </a:solidFill>
                <a:latin typeface="Calibri"/>
              </a:rPr>
              <a:t>. </a:t>
            </a:r>
          </a:p>
          <a:p>
            <a:pPr marL="0" lvl="0" indent="0" defTabSz="457200">
              <a:lnSpc>
                <a:spcPct val="100000"/>
              </a:lnSpc>
              <a:spcBef>
                <a:spcPct val="20000"/>
              </a:spcBef>
              <a:buClrTx/>
              <a:buNone/>
              <a:defRPr/>
            </a:pPr>
            <a:r>
              <a:rPr lang="fr-BE" dirty="0">
                <a:solidFill>
                  <a:prstClr val="black"/>
                </a:solidFill>
                <a:latin typeface="Calibri"/>
              </a:rPr>
              <a:t>→ </a:t>
            </a:r>
            <a:r>
              <a:rPr lang="fr-BE" dirty="0" err="1">
                <a:solidFill>
                  <a:prstClr val="black"/>
                </a:solidFill>
                <a:latin typeface="Calibri"/>
              </a:rPr>
              <a:t>Vermijden</a:t>
            </a:r>
            <a:r>
              <a:rPr lang="fr-BE" dirty="0">
                <a:solidFill>
                  <a:prstClr val="black"/>
                </a:solidFill>
                <a:latin typeface="Calibri"/>
              </a:rPr>
              <a:t> </a:t>
            </a:r>
            <a:r>
              <a:rPr lang="fr-BE" dirty="0" err="1">
                <a:solidFill>
                  <a:prstClr val="black"/>
                </a:solidFill>
                <a:latin typeface="Calibri"/>
              </a:rPr>
              <a:t>dat</a:t>
            </a:r>
            <a:r>
              <a:rPr lang="fr-BE" dirty="0">
                <a:solidFill>
                  <a:prstClr val="black"/>
                </a:solidFill>
                <a:latin typeface="Calibri"/>
              </a:rPr>
              <a:t> </a:t>
            </a:r>
            <a:r>
              <a:rPr lang="fr-BE" dirty="0" err="1">
                <a:solidFill>
                  <a:prstClr val="black"/>
                </a:solidFill>
                <a:latin typeface="Calibri"/>
              </a:rPr>
              <a:t>zijn</a:t>
            </a:r>
            <a:r>
              <a:rPr lang="fr-BE" dirty="0">
                <a:solidFill>
                  <a:prstClr val="black"/>
                </a:solidFill>
                <a:latin typeface="Calibri"/>
              </a:rPr>
              <a:t> </a:t>
            </a:r>
            <a:r>
              <a:rPr lang="fr-BE" dirty="0" err="1">
                <a:solidFill>
                  <a:prstClr val="black"/>
                </a:solidFill>
                <a:latin typeface="Calibri"/>
              </a:rPr>
              <a:t>vermogen</a:t>
            </a:r>
            <a:r>
              <a:rPr lang="fr-BE" dirty="0">
                <a:solidFill>
                  <a:prstClr val="black"/>
                </a:solidFill>
                <a:latin typeface="Calibri"/>
              </a:rPr>
              <a:t> ‘</a:t>
            </a:r>
            <a:r>
              <a:rPr lang="fr-BE" dirty="0" err="1">
                <a:solidFill>
                  <a:prstClr val="black"/>
                </a:solidFill>
                <a:latin typeface="Calibri"/>
              </a:rPr>
              <a:t>geblokkeerd</a:t>
            </a:r>
            <a:r>
              <a:rPr lang="fr-BE" dirty="0">
                <a:solidFill>
                  <a:prstClr val="black"/>
                </a:solidFill>
                <a:latin typeface="Calibri"/>
              </a:rPr>
              <a:t>’ </a:t>
            </a:r>
            <a:r>
              <a:rPr lang="fr-BE" dirty="0" err="1">
                <a:solidFill>
                  <a:prstClr val="black"/>
                </a:solidFill>
                <a:latin typeface="Calibri"/>
              </a:rPr>
              <a:t>worden</a:t>
            </a:r>
            <a:r>
              <a:rPr lang="fr-BE" dirty="0">
                <a:solidFill>
                  <a:prstClr val="black"/>
                </a:solidFill>
                <a:latin typeface="Calibri"/>
              </a:rPr>
              <a:t> </a:t>
            </a:r>
            <a:r>
              <a:rPr lang="fr-BE" dirty="0" err="1">
                <a:solidFill>
                  <a:prstClr val="black"/>
                </a:solidFill>
                <a:latin typeface="Calibri"/>
              </a:rPr>
              <a:t>door</a:t>
            </a:r>
            <a:r>
              <a:rPr lang="fr-BE" dirty="0">
                <a:solidFill>
                  <a:prstClr val="black"/>
                </a:solidFill>
                <a:latin typeface="Calibri"/>
              </a:rPr>
              <a:t> het </a:t>
            </a:r>
            <a:r>
              <a:rPr lang="fr-BE" dirty="0" err="1">
                <a:solidFill>
                  <a:prstClr val="black"/>
                </a:solidFill>
                <a:latin typeface="Calibri"/>
              </a:rPr>
              <a:t>zelf</a:t>
            </a:r>
            <a:r>
              <a:rPr lang="fr-BE" dirty="0">
                <a:solidFill>
                  <a:prstClr val="black"/>
                </a:solidFill>
                <a:latin typeface="Calibri"/>
              </a:rPr>
              <a:t> niet </a:t>
            </a:r>
            <a:r>
              <a:rPr lang="fr-BE" dirty="0" err="1">
                <a:solidFill>
                  <a:prstClr val="black"/>
                </a:solidFill>
                <a:latin typeface="Calibri"/>
              </a:rPr>
              <a:t>kunnen</a:t>
            </a:r>
            <a:r>
              <a:rPr lang="fr-BE" dirty="0">
                <a:solidFill>
                  <a:prstClr val="black"/>
                </a:solidFill>
                <a:latin typeface="Calibri"/>
              </a:rPr>
              <a:t> </a:t>
            </a:r>
            <a:r>
              <a:rPr lang="fr-BE" dirty="0" err="1">
                <a:solidFill>
                  <a:prstClr val="black"/>
                </a:solidFill>
                <a:latin typeface="Calibri"/>
              </a:rPr>
              <a:t>handelen</a:t>
            </a:r>
            <a:r>
              <a:rPr lang="fr-BE" dirty="0">
                <a:solidFill>
                  <a:prstClr val="black"/>
                </a:solidFill>
                <a:latin typeface="Calibri"/>
              </a:rPr>
              <a:t>… </a:t>
            </a:r>
            <a:r>
              <a:rPr lang="fr-BE" dirty="0" err="1">
                <a:solidFill>
                  <a:prstClr val="black"/>
                </a:solidFill>
                <a:latin typeface="Calibri"/>
              </a:rPr>
              <a:t>belangrijk</a:t>
            </a:r>
            <a:r>
              <a:rPr lang="fr-BE" dirty="0">
                <a:solidFill>
                  <a:prstClr val="black"/>
                </a:solidFill>
                <a:latin typeface="Calibri"/>
              </a:rPr>
              <a:t> in het </a:t>
            </a:r>
            <a:r>
              <a:rPr lang="fr-BE" dirty="0" err="1">
                <a:solidFill>
                  <a:prstClr val="black"/>
                </a:solidFill>
                <a:latin typeface="Calibri"/>
              </a:rPr>
              <a:t>kader</a:t>
            </a:r>
            <a:r>
              <a:rPr lang="fr-BE" dirty="0">
                <a:solidFill>
                  <a:prstClr val="black"/>
                </a:solidFill>
                <a:latin typeface="Calibri"/>
              </a:rPr>
              <a:t> van </a:t>
            </a:r>
            <a:r>
              <a:rPr lang="fr-BE" dirty="0" err="1">
                <a:solidFill>
                  <a:prstClr val="black"/>
                </a:solidFill>
                <a:latin typeface="Calibri"/>
              </a:rPr>
              <a:t>successieplanning</a:t>
            </a:r>
            <a:r>
              <a:rPr lang="fr-BE" dirty="0">
                <a:solidFill>
                  <a:prstClr val="black"/>
                </a:solidFill>
                <a:latin typeface="Calibri"/>
              </a:rPr>
              <a:t>! </a:t>
            </a:r>
          </a:p>
        </p:txBody>
      </p:sp>
      <p:sp>
        <p:nvSpPr>
          <p:cNvPr id="7" name="Rectangle 6"/>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1217365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a:t>Welke handelingen worden in een zorgvolmacht beschreven? </a:t>
            </a:r>
          </a:p>
        </p:txBody>
      </p:sp>
      <p:sp>
        <p:nvSpPr>
          <p:cNvPr id="5" name="Content Placeholder 4"/>
          <p:cNvSpPr>
            <a:spLocks noGrp="1"/>
          </p:cNvSpPr>
          <p:nvPr>
            <p:ph idx="1"/>
          </p:nvPr>
        </p:nvSpPr>
        <p:spPr>
          <a:xfrm>
            <a:off x="406594" y="1878676"/>
            <a:ext cx="11614688" cy="4588626"/>
          </a:xfrm>
        </p:spPr>
        <p:txBody>
          <a:bodyPr>
            <a:normAutofit fontScale="70000" lnSpcReduction="20000"/>
          </a:bodyPr>
          <a:lstStyle/>
          <a:p>
            <a:pPr marL="0" lvl="0" indent="0" defTabSz="457200">
              <a:lnSpc>
                <a:spcPct val="100000"/>
              </a:lnSpc>
              <a:spcBef>
                <a:spcPct val="20000"/>
              </a:spcBef>
              <a:buClrTx/>
              <a:buNone/>
              <a:defRPr/>
            </a:pPr>
            <a:r>
              <a:rPr lang="fr-BE" b="1" dirty="0">
                <a:solidFill>
                  <a:srgbClr val="376076"/>
                </a:solidFill>
              </a:rPr>
              <a:t>1.   </a:t>
            </a:r>
            <a:r>
              <a:rPr lang="fr-BE" b="1" dirty="0" err="1">
                <a:solidFill>
                  <a:srgbClr val="376076"/>
                </a:solidFill>
              </a:rPr>
              <a:t>Daden</a:t>
            </a:r>
            <a:r>
              <a:rPr lang="fr-BE" b="1" dirty="0">
                <a:solidFill>
                  <a:srgbClr val="376076"/>
                </a:solidFill>
              </a:rPr>
              <a:t> van </a:t>
            </a:r>
            <a:r>
              <a:rPr lang="fr-BE" b="1" dirty="0" err="1">
                <a:solidFill>
                  <a:srgbClr val="376076"/>
                </a:solidFill>
              </a:rPr>
              <a:t>beschikking</a:t>
            </a:r>
            <a:r>
              <a:rPr lang="fr-BE" b="1" dirty="0">
                <a:solidFill>
                  <a:srgbClr val="376076"/>
                </a:solidFill>
              </a:rPr>
              <a:t> over het </a:t>
            </a:r>
            <a:r>
              <a:rPr lang="fr-BE" b="1" dirty="0" err="1">
                <a:solidFill>
                  <a:srgbClr val="376076"/>
                </a:solidFill>
              </a:rPr>
              <a:t>vermogen</a:t>
            </a:r>
            <a:r>
              <a:rPr lang="fr-BE" b="1" dirty="0">
                <a:solidFill>
                  <a:srgbClr val="376076"/>
                </a:solidFill>
              </a:rPr>
              <a:t> </a:t>
            </a:r>
            <a:br>
              <a:rPr lang="fr-BE" b="1" dirty="0">
                <a:solidFill>
                  <a:schemeClr val="accent1">
                    <a:lumMod val="75000"/>
                  </a:schemeClr>
                </a:solidFill>
              </a:rPr>
            </a:br>
            <a:r>
              <a:rPr lang="fr-BE" b="1" dirty="0">
                <a:solidFill>
                  <a:schemeClr val="accent1">
                    <a:lumMod val="75000"/>
                  </a:schemeClr>
                </a:solidFill>
              </a:rPr>
              <a:t>	</a:t>
            </a:r>
            <a:r>
              <a:rPr lang="fr-BE" i="1" dirty="0" err="1"/>
              <a:t>bv</a:t>
            </a:r>
            <a:r>
              <a:rPr lang="fr-BE" i="1" dirty="0"/>
              <a:t>. </a:t>
            </a:r>
            <a:r>
              <a:rPr lang="fr-BE" i="1" dirty="0" err="1"/>
              <a:t>een</a:t>
            </a:r>
            <a:r>
              <a:rPr lang="fr-BE" i="1" dirty="0"/>
              <a:t> </a:t>
            </a:r>
            <a:r>
              <a:rPr lang="fr-BE" i="1" dirty="0" err="1"/>
              <a:t>schenking</a:t>
            </a:r>
            <a:r>
              <a:rPr lang="fr-BE" i="1" dirty="0"/>
              <a:t> van </a:t>
            </a:r>
            <a:r>
              <a:rPr lang="fr-BE" i="1" dirty="0" err="1"/>
              <a:t>aandelen</a:t>
            </a:r>
            <a:r>
              <a:rPr lang="fr-BE" i="1" dirty="0"/>
              <a:t>, </a:t>
            </a:r>
            <a:r>
              <a:rPr lang="fr-BE" i="1" dirty="0" err="1"/>
              <a:t>een</a:t>
            </a:r>
            <a:r>
              <a:rPr lang="fr-BE" i="1" dirty="0"/>
              <a:t> </a:t>
            </a:r>
            <a:r>
              <a:rPr lang="fr-BE" i="1" dirty="0" err="1"/>
              <a:t>woning</a:t>
            </a:r>
            <a:r>
              <a:rPr lang="fr-BE" i="1" dirty="0"/>
              <a:t> </a:t>
            </a:r>
            <a:r>
              <a:rPr lang="fr-BE" i="1" dirty="0" err="1"/>
              <a:t>verkopen</a:t>
            </a:r>
            <a:r>
              <a:rPr lang="fr-BE" i="1" dirty="0"/>
              <a:t>, </a:t>
            </a:r>
            <a:r>
              <a:rPr lang="fr-BE" i="1" dirty="0" err="1"/>
              <a:t>een</a:t>
            </a:r>
            <a:r>
              <a:rPr lang="fr-BE" i="1" dirty="0"/>
              <a:t> appartement </a:t>
            </a:r>
            <a:r>
              <a:rPr lang="fr-BE" i="1" dirty="0" err="1"/>
              <a:t>aankopen</a:t>
            </a:r>
            <a:r>
              <a:rPr lang="fr-BE" i="1" dirty="0"/>
              <a:t>… </a:t>
            </a:r>
            <a:br>
              <a:rPr lang="fr-BE" b="1" dirty="0">
                <a:solidFill>
                  <a:schemeClr val="accent1">
                    <a:lumMod val="75000"/>
                  </a:schemeClr>
                </a:solidFill>
              </a:rPr>
            </a:br>
            <a:br>
              <a:rPr lang="fr-BE" b="1" dirty="0">
                <a:solidFill>
                  <a:schemeClr val="accent1">
                    <a:lumMod val="75000"/>
                  </a:schemeClr>
                </a:solidFill>
              </a:rPr>
            </a:br>
            <a:r>
              <a:rPr lang="fr-BE" b="1" dirty="0">
                <a:solidFill>
                  <a:srgbClr val="376076"/>
                </a:solidFill>
              </a:rPr>
              <a:t>2. 	</a:t>
            </a:r>
            <a:r>
              <a:rPr lang="fr-BE" b="1" dirty="0" err="1">
                <a:solidFill>
                  <a:srgbClr val="376076"/>
                </a:solidFill>
              </a:rPr>
              <a:t>Daden</a:t>
            </a:r>
            <a:r>
              <a:rPr lang="fr-BE" b="1" dirty="0">
                <a:solidFill>
                  <a:srgbClr val="376076"/>
                </a:solidFill>
              </a:rPr>
              <a:t> van </a:t>
            </a:r>
            <a:r>
              <a:rPr lang="fr-BE" b="1" dirty="0" err="1">
                <a:solidFill>
                  <a:srgbClr val="376076"/>
                </a:solidFill>
              </a:rPr>
              <a:t>beheer</a:t>
            </a:r>
            <a:r>
              <a:rPr lang="fr-BE" b="1" dirty="0">
                <a:solidFill>
                  <a:srgbClr val="376076"/>
                </a:solidFill>
              </a:rPr>
              <a:t> over het </a:t>
            </a:r>
            <a:r>
              <a:rPr lang="fr-BE" b="1" dirty="0" err="1">
                <a:solidFill>
                  <a:srgbClr val="376076"/>
                </a:solidFill>
              </a:rPr>
              <a:t>vermogen</a:t>
            </a:r>
            <a:br>
              <a:rPr lang="fr-BE" b="1" dirty="0">
                <a:solidFill>
                  <a:schemeClr val="accent1">
                    <a:lumMod val="75000"/>
                  </a:schemeClr>
                </a:solidFill>
              </a:rPr>
            </a:br>
            <a:r>
              <a:rPr lang="fr-BE" b="1" dirty="0">
                <a:solidFill>
                  <a:schemeClr val="accent1">
                    <a:lumMod val="75000"/>
                  </a:schemeClr>
                </a:solidFill>
              </a:rPr>
              <a:t>	</a:t>
            </a:r>
            <a:r>
              <a:rPr lang="fr-BE" i="1" dirty="0" err="1"/>
              <a:t>bv</a:t>
            </a:r>
            <a:r>
              <a:rPr lang="fr-BE" i="1" dirty="0"/>
              <a:t>. </a:t>
            </a:r>
            <a:r>
              <a:rPr lang="fr-BE" i="1" dirty="0" err="1"/>
              <a:t>verhuren</a:t>
            </a:r>
            <a:r>
              <a:rPr lang="fr-BE" i="1" dirty="0"/>
              <a:t> van </a:t>
            </a:r>
            <a:r>
              <a:rPr lang="fr-BE" i="1" dirty="0" err="1"/>
              <a:t>een</a:t>
            </a:r>
            <a:r>
              <a:rPr lang="fr-BE" i="1" dirty="0"/>
              <a:t> appartement (</a:t>
            </a:r>
            <a:r>
              <a:rPr lang="fr-BE" i="1" dirty="0" err="1"/>
              <a:t>voor</a:t>
            </a:r>
            <a:r>
              <a:rPr lang="fr-BE" i="1" dirty="0"/>
              <a:t> </a:t>
            </a:r>
            <a:r>
              <a:rPr lang="fr-BE" i="1" dirty="0" err="1"/>
              <a:t>een</a:t>
            </a:r>
            <a:r>
              <a:rPr lang="fr-BE" i="1" dirty="0"/>
              <a:t> </a:t>
            </a:r>
            <a:r>
              <a:rPr lang="fr-BE" i="1" dirty="0" err="1"/>
              <a:t>periode</a:t>
            </a:r>
            <a:r>
              <a:rPr lang="fr-BE" i="1" dirty="0"/>
              <a:t> van </a:t>
            </a:r>
            <a:r>
              <a:rPr lang="fr-BE" i="1" dirty="0" err="1"/>
              <a:t>minder</a:t>
            </a:r>
            <a:r>
              <a:rPr lang="fr-BE" i="1" dirty="0"/>
              <a:t> dan </a:t>
            </a:r>
            <a:r>
              <a:rPr lang="fr-BE" i="1" dirty="0" err="1"/>
              <a:t>negen</a:t>
            </a:r>
            <a:r>
              <a:rPr lang="fr-BE" i="1" dirty="0"/>
              <a:t> </a:t>
            </a:r>
            <a:r>
              <a:rPr lang="fr-BE" i="1" dirty="0" err="1"/>
              <a:t>jaar</a:t>
            </a:r>
            <a:r>
              <a:rPr lang="fr-BE" i="1" dirty="0"/>
              <a:t>), </a:t>
            </a:r>
            <a:r>
              <a:rPr lang="fr-BE" i="1" dirty="0" err="1"/>
              <a:t>facturen</a:t>
            </a:r>
            <a:r>
              <a:rPr lang="fr-BE" i="1" dirty="0"/>
              <a:t> 	</a:t>
            </a:r>
            <a:r>
              <a:rPr lang="fr-BE" i="1" dirty="0" err="1"/>
              <a:t>innen</a:t>
            </a:r>
            <a:r>
              <a:rPr lang="fr-BE" i="1" dirty="0"/>
              <a:t>, </a:t>
            </a:r>
            <a:r>
              <a:rPr lang="fr-BE" i="1" dirty="0" err="1"/>
              <a:t>beleggen</a:t>
            </a:r>
            <a:r>
              <a:rPr lang="fr-BE" i="1" dirty="0"/>
              <a:t>, </a:t>
            </a:r>
            <a:r>
              <a:rPr lang="fr-BE" i="1" dirty="0" err="1"/>
              <a:t>pensioeninkomsten</a:t>
            </a:r>
            <a:r>
              <a:rPr lang="fr-BE" i="1" dirty="0"/>
              <a:t> </a:t>
            </a:r>
            <a:r>
              <a:rPr lang="fr-BE" i="1" dirty="0" err="1"/>
              <a:t>ontvangen</a:t>
            </a:r>
            <a:r>
              <a:rPr lang="fr-BE" i="1" dirty="0"/>
              <a:t>… </a:t>
            </a:r>
            <a:br>
              <a:rPr lang="fr-BE" b="1" dirty="0">
                <a:solidFill>
                  <a:schemeClr val="accent1">
                    <a:lumMod val="75000"/>
                  </a:schemeClr>
                </a:solidFill>
              </a:rPr>
            </a:br>
            <a:br>
              <a:rPr lang="fr-BE" b="1" dirty="0">
                <a:solidFill>
                  <a:schemeClr val="accent1">
                    <a:lumMod val="75000"/>
                  </a:schemeClr>
                </a:solidFill>
              </a:rPr>
            </a:br>
            <a:r>
              <a:rPr lang="fr-BE" b="1" dirty="0">
                <a:solidFill>
                  <a:srgbClr val="376076"/>
                </a:solidFill>
              </a:rPr>
              <a:t>3. 	</a:t>
            </a:r>
            <a:r>
              <a:rPr lang="fr-BE" b="1" dirty="0" err="1">
                <a:solidFill>
                  <a:srgbClr val="376076"/>
                </a:solidFill>
              </a:rPr>
              <a:t>zorg</a:t>
            </a:r>
            <a:r>
              <a:rPr lang="fr-BE" b="1" dirty="0">
                <a:solidFill>
                  <a:srgbClr val="376076"/>
                </a:solidFill>
              </a:rPr>
              <a:t> over de </a:t>
            </a:r>
            <a:r>
              <a:rPr lang="fr-BE" b="1" dirty="0" err="1">
                <a:solidFill>
                  <a:srgbClr val="376076"/>
                </a:solidFill>
              </a:rPr>
              <a:t>persoon</a:t>
            </a:r>
            <a:br>
              <a:rPr lang="fr-BE" b="1" dirty="0">
                <a:solidFill>
                  <a:schemeClr val="accent1">
                    <a:lumMod val="75000"/>
                  </a:schemeClr>
                </a:solidFill>
              </a:rPr>
            </a:br>
            <a:r>
              <a:rPr lang="fr-BE" b="1" dirty="0">
                <a:solidFill>
                  <a:schemeClr val="accent1">
                    <a:lumMod val="75000"/>
                  </a:schemeClr>
                </a:solidFill>
              </a:rPr>
              <a:t>	</a:t>
            </a:r>
            <a:r>
              <a:rPr lang="fr-BE" i="1" dirty="0" err="1"/>
              <a:t>bv</a:t>
            </a:r>
            <a:r>
              <a:rPr lang="fr-BE" i="1" dirty="0"/>
              <a:t>. </a:t>
            </a:r>
            <a:r>
              <a:rPr lang="fr-BE" i="1" dirty="0" err="1"/>
              <a:t>keuze</a:t>
            </a:r>
            <a:r>
              <a:rPr lang="fr-BE" i="1" dirty="0"/>
              <a:t> van </a:t>
            </a:r>
            <a:r>
              <a:rPr lang="fr-BE" i="1" dirty="0" err="1"/>
              <a:t>rusthuis</a:t>
            </a:r>
            <a:r>
              <a:rPr lang="fr-BE" i="1" dirty="0"/>
              <a:t> of </a:t>
            </a:r>
            <a:r>
              <a:rPr lang="fr-BE" i="1" dirty="0" err="1"/>
              <a:t>woonzorgcentrum</a:t>
            </a:r>
            <a:r>
              <a:rPr lang="fr-BE" i="1" dirty="0"/>
              <a:t>, </a:t>
            </a:r>
            <a:r>
              <a:rPr lang="fr-BE" i="1" dirty="0" err="1"/>
              <a:t>bepaalde</a:t>
            </a:r>
            <a:r>
              <a:rPr lang="fr-BE" i="1" dirty="0"/>
              <a:t> </a:t>
            </a:r>
            <a:r>
              <a:rPr lang="fr-BE" i="1" dirty="0" err="1"/>
              <a:t>rechten</a:t>
            </a:r>
            <a:r>
              <a:rPr lang="fr-BE" i="1" dirty="0"/>
              <a:t> </a:t>
            </a:r>
            <a:r>
              <a:rPr lang="fr-BE" i="1" dirty="0" err="1"/>
              <a:t>uitoefenen</a:t>
            </a:r>
            <a:r>
              <a:rPr lang="fr-BE" i="1" dirty="0"/>
              <a:t> </a:t>
            </a:r>
            <a:r>
              <a:rPr lang="fr-BE" i="1" dirty="0" err="1"/>
              <a:t>uit</a:t>
            </a:r>
            <a:r>
              <a:rPr lang="fr-BE" i="1" dirty="0"/>
              <a:t> de </a:t>
            </a:r>
            <a:r>
              <a:rPr lang="fr-BE" i="1" dirty="0" err="1"/>
              <a:t>Wet</a:t>
            </a:r>
            <a:r>
              <a:rPr lang="fr-BE" i="1" dirty="0"/>
              <a:t> 	</a:t>
            </a:r>
            <a:r>
              <a:rPr lang="fr-BE" i="1" dirty="0" err="1"/>
              <a:t>Patiëntenrechten</a:t>
            </a:r>
            <a:r>
              <a:rPr lang="fr-BE" i="1" dirty="0"/>
              <a:t> (</a:t>
            </a:r>
            <a:r>
              <a:rPr lang="fr-BE" i="1" dirty="0" err="1"/>
              <a:t>bv</a:t>
            </a:r>
            <a:r>
              <a:rPr lang="fr-BE" i="1" dirty="0"/>
              <a:t>. al dan niet </a:t>
            </a:r>
            <a:r>
              <a:rPr lang="fr-BE" i="1" dirty="0" err="1"/>
              <a:t>verkrijgen</a:t>
            </a:r>
            <a:r>
              <a:rPr lang="fr-BE" i="1" dirty="0"/>
              <a:t> van </a:t>
            </a:r>
            <a:r>
              <a:rPr lang="fr-BE" i="1" dirty="0" err="1"/>
              <a:t>palliatieve</a:t>
            </a:r>
            <a:r>
              <a:rPr lang="fr-BE" i="1" dirty="0"/>
              <a:t> </a:t>
            </a:r>
            <a:r>
              <a:rPr lang="fr-BE" i="1" dirty="0" err="1"/>
              <a:t>zorg</a:t>
            </a:r>
            <a:r>
              <a:rPr lang="fr-BE" i="1" dirty="0"/>
              <a:t>). </a:t>
            </a:r>
            <a:br>
              <a:rPr lang="fr-BE" i="1" dirty="0"/>
            </a:br>
            <a:br>
              <a:rPr lang="fr-BE" i="1" dirty="0"/>
            </a:br>
            <a:r>
              <a:rPr lang="fr-BE" b="1" dirty="0">
                <a:solidFill>
                  <a:srgbClr val="376076"/>
                </a:solidFill>
              </a:rPr>
              <a:t>→ 	</a:t>
            </a:r>
            <a:r>
              <a:rPr lang="fr-BE" b="1" dirty="0" err="1">
                <a:solidFill>
                  <a:srgbClr val="376076"/>
                </a:solidFill>
              </a:rPr>
              <a:t>sinds</a:t>
            </a:r>
            <a:r>
              <a:rPr lang="fr-BE" b="1" dirty="0">
                <a:solidFill>
                  <a:srgbClr val="376076"/>
                </a:solidFill>
              </a:rPr>
              <a:t> 1 </a:t>
            </a:r>
            <a:r>
              <a:rPr lang="fr-BE" b="1" dirty="0" err="1">
                <a:solidFill>
                  <a:srgbClr val="376076"/>
                </a:solidFill>
              </a:rPr>
              <a:t>maart</a:t>
            </a:r>
            <a:r>
              <a:rPr lang="fr-BE" b="1" dirty="0">
                <a:solidFill>
                  <a:srgbClr val="376076"/>
                </a:solidFill>
              </a:rPr>
              <a:t> 2019 </a:t>
            </a:r>
            <a:r>
              <a:rPr lang="fr-BE" b="1" dirty="0" err="1">
                <a:solidFill>
                  <a:srgbClr val="376076"/>
                </a:solidFill>
              </a:rPr>
              <a:t>biedt</a:t>
            </a:r>
            <a:r>
              <a:rPr lang="fr-BE" b="1" dirty="0">
                <a:solidFill>
                  <a:srgbClr val="376076"/>
                </a:solidFill>
              </a:rPr>
              <a:t> de </a:t>
            </a:r>
            <a:r>
              <a:rPr lang="fr-BE" b="1" dirty="0" err="1">
                <a:solidFill>
                  <a:srgbClr val="376076"/>
                </a:solidFill>
              </a:rPr>
              <a:t>zorgvolmacht</a:t>
            </a:r>
            <a:r>
              <a:rPr lang="fr-BE" b="1" dirty="0">
                <a:solidFill>
                  <a:srgbClr val="376076"/>
                </a:solidFill>
              </a:rPr>
              <a:t> de </a:t>
            </a:r>
            <a:r>
              <a:rPr lang="fr-BE" b="1" dirty="0" err="1">
                <a:solidFill>
                  <a:srgbClr val="376076"/>
                </a:solidFill>
              </a:rPr>
              <a:t>mogelijkheid</a:t>
            </a:r>
            <a:r>
              <a:rPr lang="fr-BE" b="1" dirty="0">
                <a:solidFill>
                  <a:srgbClr val="376076"/>
                </a:solidFill>
              </a:rPr>
              <a:t> om </a:t>
            </a:r>
            <a:r>
              <a:rPr lang="fr-BE" b="1" dirty="0" err="1">
                <a:solidFill>
                  <a:srgbClr val="376076"/>
                </a:solidFill>
              </a:rPr>
              <a:t>een</a:t>
            </a:r>
            <a:r>
              <a:rPr lang="fr-BE" b="1" dirty="0">
                <a:solidFill>
                  <a:srgbClr val="376076"/>
                </a:solidFill>
              </a:rPr>
              <a:t> ‘globale 	</a:t>
            </a:r>
            <a:r>
              <a:rPr lang="fr-BE" b="1" dirty="0" err="1">
                <a:solidFill>
                  <a:srgbClr val="376076"/>
                </a:solidFill>
              </a:rPr>
              <a:t>regeling</a:t>
            </a:r>
            <a:r>
              <a:rPr lang="fr-BE" b="1" dirty="0">
                <a:solidFill>
                  <a:srgbClr val="376076"/>
                </a:solidFill>
              </a:rPr>
              <a:t>’ te </a:t>
            </a:r>
            <a:r>
              <a:rPr lang="fr-BE" b="1" dirty="0" err="1">
                <a:solidFill>
                  <a:srgbClr val="376076"/>
                </a:solidFill>
              </a:rPr>
              <a:t>treffen</a:t>
            </a:r>
            <a:endParaRPr lang="fr-BE" b="1" dirty="0">
              <a:solidFill>
                <a:srgbClr val="376076"/>
              </a:solidFill>
            </a:endParaRPr>
          </a:p>
          <a:p>
            <a:pPr marL="0" lvl="0" indent="0" defTabSz="457200">
              <a:lnSpc>
                <a:spcPct val="100000"/>
              </a:lnSpc>
              <a:spcBef>
                <a:spcPct val="20000"/>
              </a:spcBef>
              <a:buClrTx/>
              <a:buNone/>
              <a:defRPr/>
            </a:pPr>
            <a:br>
              <a:rPr lang="fr-BE" i="1" dirty="0"/>
            </a:br>
            <a:r>
              <a:rPr lang="fr-BE" b="1" i="1" dirty="0"/>
              <a:t>NIET: </a:t>
            </a:r>
            <a:r>
              <a:rPr lang="fr-BE" b="1" i="1" dirty="0" err="1"/>
              <a:t>hoogstpersoonlijke</a:t>
            </a:r>
            <a:r>
              <a:rPr lang="fr-BE" b="1" i="1" dirty="0"/>
              <a:t> </a:t>
            </a:r>
            <a:r>
              <a:rPr lang="fr-BE" b="1" i="1" dirty="0" err="1"/>
              <a:t>handelingen</a:t>
            </a:r>
            <a:r>
              <a:rPr lang="fr-BE" b="1" i="1" dirty="0"/>
              <a:t> </a:t>
            </a:r>
            <a:br>
              <a:rPr lang="fr-BE" b="1" i="1" dirty="0"/>
            </a:br>
            <a:r>
              <a:rPr lang="fr-BE" b="1" i="1" dirty="0" err="1"/>
              <a:t>zoals</a:t>
            </a:r>
            <a:r>
              <a:rPr lang="fr-BE" b="1" i="1" dirty="0"/>
              <a:t> </a:t>
            </a:r>
            <a:r>
              <a:rPr lang="fr-BE" b="1" i="1" dirty="0" err="1"/>
              <a:t>een</a:t>
            </a:r>
            <a:r>
              <a:rPr lang="fr-BE" b="1" i="1" dirty="0"/>
              <a:t> </a:t>
            </a:r>
            <a:r>
              <a:rPr lang="fr-BE" b="1" i="1" dirty="0" err="1"/>
              <a:t>huwelijk</a:t>
            </a:r>
            <a:r>
              <a:rPr lang="fr-BE" b="1" i="1" dirty="0"/>
              <a:t> </a:t>
            </a:r>
            <a:r>
              <a:rPr lang="fr-BE" b="1" i="1" dirty="0" err="1"/>
              <a:t>aangaan</a:t>
            </a:r>
            <a:r>
              <a:rPr lang="fr-BE" b="1" i="1" dirty="0"/>
              <a:t>, </a:t>
            </a:r>
            <a:r>
              <a:rPr lang="fr-BE" b="1" i="1" dirty="0" err="1"/>
              <a:t>kind</a:t>
            </a:r>
            <a:r>
              <a:rPr lang="fr-BE" b="1" i="1" dirty="0"/>
              <a:t> </a:t>
            </a:r>
            <a:r>
              <a:rPr lang="fr-BE" b="1" i="1" dirty="0" err="1"/>
              <a:t>erkennen</a:t>
            </a:r>
            <a:r>
              <a:rPr lang="fr-BE" b="1" i="1" dirty="0"/>
              <a:t>, testament </a:t>
            </a:r>
            <a:r>
              <a:rPr lang="fr-BE" b="1" i="1" dirty="0" err="1"/>
              <a:t>opstellen</a:t>
            </a:r>
            <a:r>
              <a:rPr lang="fr-BE" b="1" i="1" dirty="0"/>
              <a:t>, </a:t>
            </a:r>
            <a:r>
              <a:rPr lang="fr-BE" b="1" i="1" dirty="0" err="1"/>
              <a:t>euthanasieverklaring</a:t>
            </a:r>
            <a:r>
              <a:rPr lang="fr-BE" b="1" i="1" dirty="0"/>
              <a:t>….</a:t>
            </a:r>
            <a:endParaRPr lang="fr-BE" dirty="0">
              <a:solidFill>
                <a:prstClr val="black"/>
              </a:solidFill>
              <a:latin typeface="Calibri"/>
            </a:endParaRPr>
          </a:p>
        </p:txBody>
      </p:sp>
      <p:sp>
        <p:nvSpPr>
          <p:cNvPr id="6" name="Rectangle 5"/>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315641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a:t>Voorbeeld</a:t>
            </a:r>
          </a:p>
        </p:txBody>
      </p:sp>
      <p:sp>
        <p:nvSpPr>
          <p:cNvPr id="5" name="Content Placeholder 4"/>
          <p:cNvSpPr>
            <a:spLocks noGrp="1"/>
          </p:cNvSpPr>
          <p:nvPr>
            <p:ph idx="1"/>
          </p:nvPr>
        </p:nvSpPr>
        <p:spPr>
          <a:xfrm>
            <a:off x="406594" y="1690688"/>
            <a:ext cx="11614688" cy="4351338"/>
          </a:xfrm>
        </p:spPr>
        <p:txBody>
          <a:bodyPr>
            <a:normAutofit/>
          </a:bodyPr>
          <a:lstStyle/>
          <a:p>
            <a:pPr>
              <a:lnSpc>
                <a:spcPct val="100000"/>
              </a:lnSpc>
            </a:pPr>
            <a:r>
              <a:rPr lang="nl-NL" sz="2000" i="1" dirty="0"/>
              <a:t>Freya heeft een zorgvolmacht opgesteld. Dit heeft ze vooral gedaan omdat ze zeker wil zijn dat haar kinderen haar eigen richtlijnen en instructies zullen volgen op de dag dat ze ouder wordt en misschien zelf haar vermogensrechtelijke belangen niet meer kan waarnemen. Zo wil Freya zeker zijn dat wanneer ze de leeftijd van 75 jaar heeft bereikt, haar </a:t>
            </a:r>
            <a:r>
              <a:rPr lang="nl-NL" sz="2000" b="1" i="1" dirty="0"/>
              <a:t>huis wordt verkocht</a:t>
            </a:r>
            <a:r>
              <a:rPr lang="nl-NL" sz="2000" i="1" dirty="0"/>
              <a:t> door haar kinderen (waarbij ze allemaal moeten toestemmen met de verkoopprijs). Aan haar eigen dochter Julie geeft ze bovendien de opdracht om de </a:t>
            </a:r>
            <a:r>
              <a:rPr lang="nl-NL" sz="2000" b="1" i="1" dirty="0"/>
              <a:t>financiële zaken te regelen die verband houden met haar verhuis naar een rusthuis</a:t>
            </a:r>
            <a:r>
              <a:rPr lang="nl-NL" sz="2000" i="1" dirty="0"/>
              <a:t>. Julie is immers verpleegkundige en ze heeft een goed overzicht en kennis van de rust- en zorginstellingen. Om zeker te zijn dat de verkoopprijs van de woning de kosten van haar verder dagdagelijks leven kunnen dekken, bepaalt Freya bovendien dat de vrederechter een </a:t>
            </a:r>
            <a:r>
              <a:rPr lang="nl-NL" sz="2000" b="1" i="1" dirty="0"/>
              <a:t>minimumverkoopprijs vastlegt</a:t>
            </a:r>
            <a:r>
              <a:rPr lang="nl-NL" sz="2000" i="1" dirty="0"/>
              <a:t>.</a:t>
            </a:r>
            <a:endParaRPr lang="nl-NL" sz="2000" dirty="0"/>
          </a:p>
        </p:txBody>
      </p:sp>
      <p:sp>
        <p:nvSpPr>
          <p:cNvPr id="7" name="Rectangle 6"/>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4034443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6594" y="3022933"/>
            <a:ext cx="11614688" cy="1325563"/>
          </a:xfrm>
        </p:spPr>
        <p:txBody>
          <a:bodyPr>
            <a:normAutofit fontScale="90000"/>
          </a:bodyPr>
          <a:lstStyle/>
          <a:p>
            <a:r>
              <a:rPr lang="nl-NL" dirty="0"/>
              <a:t>Een zorgvolmacht kan dus enkel opgesteld worden op het moment dat men nog wilsbekwaam is!</a:t>
            </a:r>
          </a:p>
        </p:txBody>
      </p:sp>
      <p:sp>
        <p:nvSpPr>
          <p:cNvPr id="5" name="Content Placeholder 4"/>
          <p:cNvSpPr>
            <a:spLocks noGrp="1"/>
          </p:cNvSpPr>
          <p:nvPr>
            <p:ph idx="1"/>
          </p:nvPr>
        </p:nvSpPr>
        <p:spPr>
          <a:xfrm>
            <a:off x="406594" y="2172828"/>
            <a:ext cx="11614688" cy="850106"/>
          </a:xfrm>
        </p:spPr>
        <p:txBody>
          <a:bodyPr>
            <a:normAutofit/>
          </a:bodyPr>
          <a:lstStyle/>
          <a:p>
            <a:pPr marL="0" indent="0">
              <a:lnSpc>
                <a:spcPct val="100000"/>
              </a:lnSpc>
              <a:buNone/>
            </a:pPr>
            <a:r>
              <a:rPr lang="nl-NL" sz="2000" dirty="0"/>
              <a:t>Anticiperen over de toekomst…</a:t>
            </a:r>
          </a:p>
          <a:p>
            <a:pPr marL="0" indent="0">
              <a:lnSpc>
                <a:spcPct val="100000"/>
              </a:lnSpc>
              <a:buNone/>
            </a:pPr>
            <a:r>
              <a:rPr lang="nl-NL" sz="2000" dirty="0"/>
              <a:t>houdt in dat men vandaag nog de gevolgen van zijn handelen moet beseffen. </a:t>
            </a:r>
          </a:p>
        </p:txBody>
      </p:sp>
      <p:sp>
        <p:nvSpPr>
          <p:cNvPr id="6" name="Content Placeholder 4"/>
          <p:cNvSpPr txBox="1">
            <a:spLocks/>
          </p:cNvSpPr>
          <p:nvPr/>
        </p:nvSpPr>
        <p:spPr>
          <a:xfrm>
            <a:off x="406594" y="4439936"/>
            <a:ext cx="11614688" cy="85010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90B6CB"/>
              </a:buClr>
              <a:buFont typeface="Arial" panose="020B0604020202020204" pitchFamily="34" charset="0"/>
              <a:buChar char="•"/>
              <a:defRPr sz="2800" kern="1200">
                <a:solidFill>
                  <a:srgbClr val="29455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90B6CB"/>
              </a:buClr>
              <a:buFont typeface="Arial" panose="020B0604020202020204" pitchFamily="34" charset="0"/>
              <a:buChar char="•"/>
              <a:defRPr sz="2400" kern="1200">
                <a:solidFill>
                  <a:srgbClr val="29455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90B6CB"/>
              </a:buClr>
              <a:buFont typeface="Arial" panose="020B0604020202020204" pitchFamily="34" charset="0"/>
              <a:buChar char="•"/>
              <a:defRPr sz="2000" kern="1200">
                <a:solidFill>
                  <a:srgbClr val="29455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90B6CB"/>
              </a:buClr>
              <a:buFont typeface="Arial" panose="020B0604020202020204" pitchFamily="34" charset="0"/>
              <a:buChar char="•"/>
              <a:defRPr sz="1800" kern="1200">
                <a:solidFill>
                  <a:srgbClr val="29455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90B6CB"/>
              </a:buClr>
              <a:buFont typeface="Arial" panose="020B0604020202020204" pitchFamily="34" charset="0"/>
              <a:buChar char="•"/>
              <a:defRPr sz="1800" kern="1200">
                <a:solidFill>
                  <a:srgbClr val="29455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nl-NL" sz="2000" dirty="0"/>
              <a:t>Mensen met toenemend geheugenverlies wachten dus beter niet tot het laatste moment om een zorgvolmacht op te stellen. Eenmaal de persoon niet meer wilsbekwaam is → te laat om een zorgvolmacht op te stellen! </a:t>
            </a:r>
          </a:p>
        </p:txBody>
      </p:sp>
      <p:pic>
        <p:nvPicPr>
          <p:cNvPr id="7" name="Picture 2" descr="https://www.notaris.be/media/cache/responsive_article_image/rc/GzRWGZcs/uploads/nl/news/595c927c21e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0709" y="110291"/>
            <a:ext cx="3751291" cy="2736304"/>
          </a:xfrm>
          <a:prstGeom prst="rect">
            <a:avLst/>
          </a:prstGeom>
          <a:noFill/>
          <a:effectLst>
            <a:softEdge rad="647700"/>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301050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a:t>Wanneer treedt de zorgvolmacht ‘in werking?’ </a:t>
            </a:r>
          </a:p>
        </p:txBody>
      </p:sp>
      <p:sp>
        <p:nvSpPr>
          <p:cNvPr id="5" name="Content Placeholder 4"/>
          <p:cNvSpPr>
            <a:spLocks noGrp="1"/>
          </p:cNvSpPr>
          <p:nvPr>
            <p:ph idx="1"/>
          </p:nvPr>
        </p:nvSpPr>
        <p:spPr>
          <a:xfrm>
            <a:off x="406594" y="1690688"/>
            <a:ext cx="11614688" cy="4351338"/>
          </a:xfrm>
        </p:spPr>
        <p:txBody>
          <a:bodyPr>
            <a:normAutofit fontScale="92500" lnSpcReduction="20000"/>
          </a:bodyPr>
          <a:lstStyle/>
          <a:p>
            <a:pPr marL="0" lvl="0" indent="0" defTabSz="457200">
              <a:lnSpc>
                <a:spcPct val="100000"/>
              </a:lnSpc>
              <a:spcBef>
                <a:spcPct val="20000"/>
              </a:spcBef>
              <a:buClrTx/>
              <a:buNone/>
              <a:defRPr/>
            </a:pPr>
            <a:r>
              <a:rPr lang="fr-BE" i="1" dirty="0" err="1">
                <a:solidFill>
                  <a:srgbClr val="376076"/>
                </a:solidFill>
                <a:latin typeface="Calibri"/>
              </a:rPr>
              <a:t>Afhankelijk</a:t>
            </a:r>
            <a:r>
              <a:rPr lang="fr-BE" i="1" dirty="0">
                <a:solidFill>
                  <a:srgbClr val="376076"/>
                </a:solidFill>
                <a:latin typeface="Calibri"/>
              </a:rPr>
              <a:t> van </a:t>
            </a:r>
            <a:r>
              <a:rPr lang="fr-BE" i="1" dirty="0" err="1">
                <a:solidFill>
                  <a:srgbClr val="376076"/>
                </a:solidFill>
                <a:latin typeface="Calibri"/>
              </a:rPr>
              <a:t>wat</a:t>
            </a:r>
            <a:r>
              <a:rPr lang="fr-BE" i="1" dirty="0">
                <a:solidFill>
                  <a:srgbClr val="376076"/>
                </a:solidFill>
                <a:latin typeface="Calibri"/>
              </a:rPr>
              <a:t> in de </a:t>
            </a:r>
            <a:r>
              <a:rPr lang="fr-BE" i="1" dirty="0" err="1">
                <a:solidFill>
                  <a:srgbClr val="376076"/>
                </a:solidFill>
                <a:latin typeface="Calibri"/>
              </a:rPr>
              <a:t>zorgvolmacht</a:t>
            </a:r>
            <a:r>
              <a:rPr lang="fr-BE" i="1" dirty="0">
                <a:solidFill>
                  <a:srgbClr val="376076"/>
                </a:solidFill>
                <a:latin typeface="Calibri"/>
              </a:rPr>
              <a:t> </a:t>
            </a:r>
            <a:r>
              <a:rPr lang="fr-BE" i="1" dirty="0" err="1">
                <a:solidFill>
                  <a:srgbClr val="376076"/>
                </a:solidFill>
                <a:latin typeface="Calibri"/>
              </a:rPr>
              <a:t>beschreven</a:t>
            </a:r>
            <a:r>
              <a:rPr lang="fr-BE" i="1" dirty="0">
                <a:solidFill>
                  <a:srgbClr val="376076"/>
                </a:solidFill>
                <a:latin typeface="Calibri"/>
              </a:rPr>
              <a:t> </a:t>
            </a:r>
            <a:r>
              <a:rPr lang="fr-BE" i="1" dirty="0" err="1">
                <a:solidFill>
                  <a:srgbClr val="376076"/>
                </a:solidFill>
                <a:latin typeface="Calibri"/>
              </a:rPr>
              <a:t>staat</a:t>
            </a:r>
            <a:r>
              <a:rPr lang="fr-BE" i="1" dirty="0">
                <a:solidFill>
                  <a:srgbClr val="376076"/>
                </a:solidFill>
                <a:latin typeface="Calibri"/>
              </a:rPr>
              <a:t> (</a:t>
            </a:r>
            <a:r>
              <a:rPr lang="fr-BE" i="1" u="sng" dirty="0" err="1">
                <a:solidFill>
                  <a:srgbClr val="376076"/>
                </a:solidFill>
                <a:latin typeface="Calibri"/>
              </a:rPr>
              <a:t>keuze</a:t>
            </a:r>
            <a:r>
              <a:rPr lang="fr-BE" i="1" u="sng" dirty="0">
                <a:solidFill>
                  <a:srgbClr val="376076"/>
                </a:solidFill>
                <a:latin typeface="Calibri"/>
              </a:rPr>
              <a:t> van de </a:t>
            </a:r>
            <a:r>
              <a:rPr lang="fr-BE" i="1" u="sng" dirty="0" err="1">
                <a:solidFill>
                  <a:srgbClr val="376076"/>
                </a:solidFill>
                <a:latin typeface="Calibri"/>
              </a:rPr>
              <a:t>lastgever</a:t>
            </a:r>
            <a:r>
              <a:rPr lang="fr-BE" i="1" dirty="0">
                <a:solidFill>
                  <a:srgbClr val="376076"/>
                </a:solidFill>
                <a:latin typeface="Calibri"/>
              </a:rPr>
              <a:t>) </a:t>
            </a:r>
          </a:p>
          <a:p>
            <a:pPr marL="0" lvl="0" indent="0" defTabSz="457200">
              <a:lnSpc>
                <a:spcPct val="100000"/>
              </a:lnSpc>
              <a:spcBef>
                <a:spcPct val="20000"/>
              </a:spcBef>
              <a:buClrTx/>
              <a:buNone/>
              <a:defRPr/>
            </a:pPr>
            <a:endParaRPr lang="fr-BE" dirty="0">
              <a:solidFill>
                <a:srgbClr val="4F81BD">
                  <a:lumMod val="75000"/>
                </a:srgbClr>
              </a:solidFill>
              <a:latin typeface="Calibri"/>
            </a:endParaRPr>
          </a:p>
          <a:p>
            <a:pPr marL="0" lvl="0" indent="0" defTabSz="457200">
              <a:lnSpc>
                <a:spcPct val="100000"/>
              </a:lnSpc>
              <a:spcBef>
                <a:spcPct val="20000"/>
              </a:spcBef>
              <a:buClrTx/>
              <a:buNone/>
              <a:defRPr/>
            </a:pPr>
            <a:r>
              <a:rPr lang="fr-BE" b="1" dirty="0">
                <a:solidFill>
                  <a:srgbClr val="376076"/>
                </a:solidFill>
                <a:latin typeface="Calibri"/>
              </a:rPr>
              <a:t>A. </a:t>
            </a:r>
            <a:r>
              <a:rPr lang="fr-BE" b="1" dirty="0" err="1">
                <a:solidFill>
                  <a:srgbClr val="376076"/>
                </a:solidFill>
                <a:latin typeface="Calibri"/>
              </a:rPr>
              <a:t>Bij</a:t>
            </a:r>
            <a:r>
              <a:rPr lang="fr-BE" b="1" dirty="0">
                <a:solidFill>
                  <a:srgbClr val="376076"/>
                </a:solidFill>
                <a:latin typeface="Calibri"/>
              </a:rPr>
              <a:t> </a:t>
            </a:r>
            <a:r>
              <a:rPr lang="fr-BE" b="1" dirty="0" err="1">
                <a:solidFill>
                  <a:srgbClr val="376076"/>
                </a:solidFill>
                <a:latin typeface="Calibri"/>
              </a:rPr>
              <a:t>wils</a:t>
            </a:r>
            <a:r>
              <a:rPr lang="fr-BE" b="1" u="sng" dirty="0" err="1">
                <a:solidFill>
                  <a:srgbClr val="376076"/>
                </a:solidFill>
                <a:latin typeface="Calibri"/>
              </a:rPr>
              <a:t>on</a:t>
            </a:r>
            <a:r>
              <a:rPr lang="fr-BE" b="1" dirty="0" err="1">
                <a:solidFill>
                  <a:srgbClr val="376076"/>
                </a:solidFill>
                <a:latin typeface="Calibri"/>
              </a:rPr>
              <a:t>bekwaamheid</a:t>
            </a:r>
            <a:endParaRPr lang="fr-BE" b="1" dirty="0">
              <a:solidFill>
                <a:srgbClr val="376076"/>
              </a:solidFill>
              <a:latin typeface="Calibri"/>
            </a:endParaRPr>
          </a:p>
          <a:p>
            <a:pPr marL="0" lvl="0" indent="0" algn="just" defTabSz="457200">
              <a:lnSpc>
                <a:spcPct val="100000"/>
              </a:lnSpc>
              <a:spcBef>
                <a:spcPct val="20000"/>
              </a:spcBef>
              <a:buClrTx/>
              <a:buNone/>
              <a:defRPr/>
            </a:pPr>
            <a:r>
              <a:rPr lang="fr-BE" b="1" dirty="0">
                <a:solidFill>
                  <a:srgbClr val="4F81BD">
                    <a:lumMod val="75000"/>
                  </a:srgbClr>
                </a:solidFill>
                <a:latin typeface="Calibri"/>
              </a:rPr>
              <a:t> 	</a:t>
            </a:r>
            <a:r>
              <a:rPr lang="fr-BE" dirty="0">
                <a:solidFill>
                  <a:prstClr val="black"/>
                </a:solidFill>
                <a:latin typeface="Calibri"/>
              </a:rPr>
              <a:t>→ in </a:t>
            </a:r>
            <a:r>
              <a:rPr lang="fr-BE" dirty="0" err="1">
                <a:solidFill>
                  <a:prstClr val="black"/>
                </a:solidFill>
                <a:latin typeface="Calibri"/>
              </a:rPr>
              <a:t>praktijk</a:t>
            </a:r>
            <a:r>
              <a:rPr lang="fr-BE" dirty="0">
                <a:solidFill>
                  <a:prstClr val="black"/>
                </a:solidFill>
                <a:latin typeface="Calibri"/>
              </a:rPr>
              <a:t> </a:t>
            </a:r>
            <a:r>
              <a:rPr lang="fr-BE" dirty="0" err="1">
                <a:solidFill>
                  <a:prstClr val="black"/>
                </a:solidFill>
                <a:latin typeface="Calibri"/>
              </a:rPr>
              <a:t>vaak</a:t>
            </a:r>
            <a:r>
              <a:rPr lang="fr-BE" dirty="0">
                <a:solidFill>
                  <a:prstClr val="black"/>
                </a:solidFill>
                <a:latin typeface="Calibri"/>
              </a:rPr>
              <a:t> </a:t>
            </a:r>
            <a:r>
              <a:rPr lang="fr-BE" dirty="0" err="1">
                <a:solidFill>
                  <a:prstClr val="black"/>
                </a:solidFill>
                <a:latin typeface="Calibri"/>
              </a:rPr>
              <a:t>vastgesteld</a:t>
            </a:r>
            <a:r>
              <a:rPr lang="fr-BE" dirty="0">
                <a:solidFill>
                  <a:prstClr val="black"/>
                </a:solidFill>
                <a:latin typeface="Calibri"/>
              </a:rPr>
              <a:t> </a:t>
            </a:r>
            <a:r>
              <a:rPr lang="fr-BE" dirty="0" err="1">
                <a:solidFill>
                  <a:prstClr val="black"/>
                </a:solidFill>
                <a:latin typeface="Calibri"/>
              </a:rPr>
              <a:t>door</a:t>
            </a:r>
            <a:r>
              <a:rPr lang="fr-BE" dirty="0">
                <a:solidFill>
                  <a:prstClr val="black"/>
                </a:solidFill>
                <a:latin typeface="Calibri"/>
              </a:rPr>
              <a:t> </a:t>
            </a:r>
            <a:r>
              <a:rPr lang="fr-BE" dirty="0" err="1">
                <a:solidFill>
                  <a:prstClr val="black"/>
                </a:solidFill>
                <a:latin typeface="Calibri"/>
              </a:rPr>
              <a:t>één</a:t>
            </a:r>
            <a:r>
              <a:rPr lang="fr-BE" dirty="0">
                <a:solidFill>
                  <a:prstClr val="black"/>
                </a:solidFill>
                <a:latin typeface="Calibri"/>
              </a:rPr>
              <a:t> of </a:t>
            </a:r>
            <a:r>
              <a:rPr lang="fr-BE" dirty="0" err="1">
                <a:solidFill>
                  <a:prstClr val="black"/>
                </a:solidFill>
                <a:latin typeface="Calibri"/>
              </a:rPr>
              <a:t>meerdere</a:t>
            </a:r>
            <a:r>
              <a:rPr lang="fr-BE" dirty="0">
                <a:solidFill>
                  <a:prstClr val="black"/>
                </a:solidFill>
                <a:latin typeface="Calibri"/>
              </a:rPr>
              <a:t> </a:t>
            </a:r>
          </a:p>
          <a:p>
            <a:pPr marL="0" lvl="0" indent="0" algn="just" defTabSz="457200">
              <a:lnSpc>
                <a:spcPct val="100000"/>
              </a:lnSpc>
              <a:spcBef>
                <a:spcPct val="20000"/>
              </a:spcBef>
              <a:buClrTx/>
              <a:buNone/>
              <a:defRPr/>
            </a:pPr>
            <a:r>
              <a:rPr lang="fr-BE" dirty="0">
                <a:solidFill>
                  <a:prstClr val="black"/>
                </a:solidFill>
                <a:latin typeface="Calibri"/>
              </a:rPr>
              <a:t>	     </a:t>
            </a:r>
            <a:r>
              <a:rPr lang="fr-BE" dirty="0" err="1">
                <a:solidFill>
                  <a:prstClr val="black"/>
                </a:solidFill>
                <a:latin typeface="Calibri"/>
              </a:rPr>
              <a:t>artsen</a:t>
            </a:r>
            <a:r>
              <a:rPr lang="fr-BE" dirty="0">
                <a:solidFill>
                  <a:prstClr val="black"/>
                </a:solidFill>
                <a:latin typeface="Calibri"/>
              </a:rPr>
              <a:t>. </a:t>
            </a:r>
            <a:r>
              <a:rPr lang="fr-BE" dirty="0" err="1">
                <a:solidFill>
                  <a:prstClr val="black"/>
                </a:solidFill>
                <a:latin typeface="Calibri"/>
              </a:rPr>
              <a:t>Lastgever</a:t>
            </a:r>
            <a:r>
              <a:rPr lang="fr-BE" dirty="0">
                <a:solidFill>
                  <a:prstClr val="black"/>
                </a:solidFill>
                <a:latin typeface="Calibri"/>
              </a:rPr>
              <a:t> </a:t>
            </a:r>
            <a:r>
              <a:rPr lang="fr-BE" dirty="0" err="1">
                <a:solidFill>
                  <a:prstClr val="black"/>
                </a:solidFill>
                <a:latin typeface="Calibri"/>
              </a:rPr>
              <a:t>kiest</a:t>
            </a:r>
            <a:r>
              <a:rPr lang="fr-BE" dirty="0">
                <a:solidFill>
                  <a:prstClr val="black"/>
                </a:solidFill>
                <a:latin typeface="Calibri"/>
              </a:rPr>
              <a:t> op </a:t>
            </a:r>
            <a:r>
              <a:rPr lang="fr-BE" dirty="0" err="1">
                <a:solidFill>
                  <a:prstClr val="black"/>
                </a:solidFill>
                <a:latin typeface="Calibri"/>
              </a:rPr>
              <a:t>voorhand</a:t>
            </a:r>
            <a:r>
              <a:rPr lang="fr-BE" dirty="0">
                <a:solidFill>
                  <a:prstClr val="black"/>
                </a:solidFill>
                <a:latin typeface="Calibri"/>
              </a:rPr>
              <a:t> </a:t>
            </a:r>
            <a:r>
              <a:rPr lang="fr-BE" dirty="0" err="1">
                <a:solidFill>
                  <a:prstClr val="black"/>
                </a:solidFill>
                <a:latin typeface="Calibri"/>
              </a:rPr>
              <a:t>hoe</a:t>
            </a:r>
            <a:r>
              <a:rPr lang="fr-BE" dirty="0">
                <a:solidFill>
                  <a:prstClr val="black"/>
                </a:solidFill>
                <a:latin typeface="Calibri"/>
              </a:rPr>
              <a:t> dit </a:t>
            </a:r>
          </a:p>
          <a:p>
            <a:pPr marL="0" lvl="0" indent="0" algn="just" defTabSz="457200">
              <a:lnSpc>
                <a:spcPct val="100000"/>
              </a:lnSpc>
              <a:spcBef>
                <a:spcPct val="20000"/>
              </a:spcBef>
              <a:buClrTx/>
              <a:buNone/>
              <a:defRPr/>
            </a:pPr>
            <a:r>
              <a:rPr lang="fr-BE" dirty="0">
                <a:solidFill>
                  <a:prstClr val="black"/>
                </a:solidFill>
                <a:latin typeface="Calibri"/>
              </a:rPr>
              <a:t>           </a:t>
            </a:r>
            <a:r>
              <a:rPr lang="fr-BE" dirty="0" err="1">
                <a:solidFill>
                  <a:prstClr val="black"/>
                </a:solidFill>
                <a:latin typeface="Calibri"/>
              </a:rPr>
              <a:t>vastgesteld</a:t>
            </a:r>
            <a:r>
              <a:rPr lang="fr-BE" dirty="0">
                <a:solidFill>
                  <a:prstClr val="black"/>
                </a:solidFill>
                <a:latin typeface="Calibri"/>
              </a:rPr>
              <a:t> </a:t>
            </a:r>
            <a:r>
              <a:rPr lang="fr-BE" dirty="0" err="1">
                <a:solidFill>
                  <a:prstClr val="black"/>
                </a:solidFill>
                <a:latin typeface="Calibri"/>
              </a:rPr>
              <a:t>moet</a:t>
            </a:r>
            <a:r>
              <a:rPr lang="fr-BE" dirty="0">
                <a:solidFill>
                  <a:prstClr val="black"/>
                </a:solidFill>
                <a:latin typeface="Calibri"/>
              </a:rPr>
              <a:t> </a:t>
            </a:r>
            <a:r>
              <a:rPr lang="fr-BE" dirty="0" err="1">
                <a:solidFill>
                  <a:prstClr val="black"/>
                </a:solidFill>
                <a:latin typeface="Calibri"/>
              </a:rPr>
              <a:t>worden</a:t>
            </a:r>
            <a:r>
              <a:rPr lang="fr-BE" dirty="0">
                <a:solidFill>
                  <a:prstClr val="black"/>
                </a:solidFill>
                <a:latin typeface="Calibri"/>
              </a:rPr>
              <a:t>.  </a:t>
            </a:r>
          </a:p>
          <a:p>
            <a:pPr marL="0" lvl="0" indent="0" defTabSz="457200">
              <a:lnSpc>
                <a:spcPct val="100000"/>
              </a:lnSpc>
              <a:spcBef>
                <a:spcPct val="20000"/>
              </a:spcBef>
              <a:buClrTx/>
              <a:buNone/>
              <a:defRPr/>
            </a:pPr>
            <a:endParaRPr lang="fr-BE" dirty="0">
              <a:solidFill>
                <a:prstClr val="black"/>
              </a:solidFill>
              <a:latin typeface="Calibri"/>
            </a:endParaRPr>
          </a:p>
          <a:p>
            <a:pPr marL="0" lvl="0" indent="0" defTabSz="457200">
              <a:lnSpc>
                <a:spcPct val="100000"/>
              </a:lnSpc>
              <a:spcBef>
                <a:spcPct val="20000"/>
              </a:spcBef>
              <a:buClrTx/>
              <a:buNone/>
              <a:defRPr/>
            </a:pPr>
            <a:r>
              <a:rPr lang="fr-BE" b="1" dirty="0">
                <a:solidFill>
                  <a:srgbClr val="376076"/>
                </a:solidFill>
                <a:latin typeface="Calibri"/>
              </a:rPr>
              <a:t>B. </a:t>
            </a:r>
            <a:r>
              <a:rPr lang="fr-BE" b="1" dirty="0" err="1">
                <a:solidFill>
                  <a:srgbClr val="376076"/>
                </a:solidFill>
                <a:latin typeface="Calibri"/>
              </a:rPr>
              <a:t>Wanneer</a:t>
            </a:r>
            <a:r>
              <a:rPr lang="fr-BE" b="1" dirty="0">
                <a:solidFill>
                  <a:srgbClr val="376076"/>
                </a:solidFill>
                <a:latin typeface="Calibri"/>
              </a:rPr>
              <a:t> de </a:t>
            </a:r>
            <a:r>
              <a:rPr lang="fr-BE" b="1" dirty="0" err="1">
                <a:solidFill>
                  <a:srgbClr val="376076"/>
                </a:solidFill>
                <a:latin typeface="Calibri"/>
              </a:rPr>
              <a:t>persoon</a:t>
            </a:r>
            <a:r>
              <a:rPr lang="fr-BE" b="1" dirty="0">
                <a:solidFill>
                  <a:srgbClr val="376076"/>
                </a:solidFill>
                <a:latin typeface="Calibri"/>
              </a:rPr>
              <a:t> </a:t>
            </a:r>
            <a:r>
              <a:rPr lang="fr-BE" b="1" dirty="0" err="1">
                <a:solidFill>
                  <a:srgbClr val="376076"/>
                </a:solidFill>
                <a:latin typeface="Calibri"/>
              </a:rPr>
              <a:t>nog</a:t>
            </a:r>
            <a:r>
              <a:rPr lang="fr-BE" b="1" dirty="0">
                <a:solidFill>
                  <a:srgbClr val="376076"/>
                </a:solidFill>
                <a:latin typeface="Calibri"/>
              </a:rPr>
              <a:t> </a:t>
            </a:r>
            <a:r>
              <a:rPr lang="fr-BE" b="1" dirty="0" err="1">
                <a:solidFill>
                  <a:srgbClr val="376076"/>
                </a:solidFill>
                <a:latin typeface="Calibri"/>
              </a:rPr>
              <a:t>wilsbekwaam</a:t>
            </a:r>
            <a:r>
              <a:rPr lang="fr-BE" b="1" dirty="0">
                <a:solidFill>
                  <a:srgbClr val="376076"/>
                </a:solidFill>
                <a:latin typeface="Calibri"/>
              </a:rPr>
              <a:t> </a:t>
            </a:r>
            <a:r>
              <a:rPr lang="fr-BE" b="1" dirty="0" err="1">
                <a:solidFill>
                  <a:srgbClr val="376076"/>
                </a:solidFill>
                <a:latin typeface="Calibri"/>
              </a:rPr>
              <a:t>is</a:t>
            </a:r>
            <a:endParaRPr lang="fr-BE" b="1" dirty="0">
              <a:solidFill>
                <a:srgbClr val="376076"/>
              </a:solidFill>
              <a:latin typeface="Calibri"/>
            </a:endParaRPr>
          </a:p>
          <a:p>
            <a:pPr marL="0" lvl="0" indent="0" defTabSz="457200">
              <a:lnSpc>
                <a:spcPct val="100000"/>
              </a:lnSpc>
              <a:spcBef>
                <a:spcPct val="20000"/>
              </a:spcBef>
              <a:buClrTx/>
              <a:buNone/>
              <a:defRPr/>
            </a:pPr>
            <a:r>
              <a:rPr lang="fr-BE" dirty="0">
                <a:solidFill>
                  <a:prstClr val="black"/>
                </a:solidFill>
                <a:latin typeface="Calibri"/>
              </a:rPr>
              <a:t>       → 	</a:t>
            </a:r>
            <a:r>
              <a:rPr lang="fr-BE" dirty="0" err="1">
                <a:solidFill>
                  <a:prstClr val="black"/>
                </a:solidFill>
                <a:latin typeface="Calibri"/>
              </a:rPr>
              <a:t>Wanneer</a:t>
            </a:r>
            <a:r>
              <a:rPr lang="fr-BE" dirty="0">
                <a:solidFill>
                  <a:prstClr val="black"/>
                </a:solidFill>
                <a:latin typeface="Calibri"/>
              </a:rPr>
              <a:t> de </a:t>
            </a:r>
            <a:r>
              <a:rPr lang="fr-BE" dirty="0" err="1">
                <a:solidFill>
                  <a:prstClr val="black"/>
                </a:solidFill>
                <a:latin typeface="Calibri"/>
              </a:rPr>
              <a:t>persoon</a:t>
            </a:r>
            <a:r>
              <a:rPr lang="fr-BE" dirty="0">
                <a:solidFill>
                  <a:prstClr val="black"/>
                </a:solidFill>
                <a:latin typeface="Calibri"/>
              </a:rPr>
              <a:t> niet </a:t>
            </a:r>
            <a:r>
              <a:rPr lang="fr-BE" dirty="0" err="1">
                <a:solidFill>
                  <a:prstClr val="black"/>
                </a:solidFill>
                <a:latin typeface="Calibri"/>
              </a:rPr>
              <a:t>goed</a:t>
            </a:r>
            <a:r>
              <a:rPr lang="fr-BE" dirty="0">
                <a:solidFill>
                  <a:prstClr val="black"/>
                </a:solidFill>
                <a:latin typeface="Calibri"/>
              </a:rPr>
              <a:t> </a:t>
            </a:r>
            <a:r>
              <a:rPr lang="fr-BE" dirty="0" err="1">
                <a:solidFill>
                  <a:prstClr val="black"/>
                </a:solidFill>
                <a:latin typeface="Calibri"/>
              </a:rPr>
              <a:t>bij</a:t>
            </a:r>
            <a:r>
              <a:rPr lang="fr-BE" dirty="0">
                <a:solidFill>
                  <a:prstClr val="black"/>
                </a:solidFill>
                <a:latin typeface="Calibri"/>
              </a:rPr>
              <a:t> been </a:t>
            </a:r>
            <a:r>
              <a:rPr lang="fr-BE" dirty="0" err="1">
                <a:solidFill>
                  <a:prstClr val="black"/>
                </a:solidFill>
                <a:latin typeface="Calibri"/>
              </a:rPr>
              <a:t>is</a:t>
            </a:r>
            <a:r>
              <a:rPr lang="fr-BE" dirty="0">
                <a:solidFill>
                  <a:prstClr val="black"/>
                </a:solidFill>
                <a:latin typeface="Calibri"/>
              </a:rPr>
              <a:t>. </a:t>
            </a:r>
            <a:r>
              <a:rPr lang="fr-BE" dirty="0" err="1">
                <a:solidFill>
                  <a:prstClr val="black"/>
                </a:solidFill>
                <a:latin typeface="Calibri"/>
              </a:rPr>
              <a:t>Mentaal</a:t>
            </a:r>
            <a:r>
              <a:rPr lang="fr-BE" dirty="0">
                <a:solidFill>
                  <a:prstClr val="black"/>
                </a:solidFill>
                <a:latin typeface="Calibri"/>
              </a:rPr>
              <a:t> </a:t>
            </a:r>
            <a:r>
              <a:rPr lang="fr-BE" dirty="0" err="1">
                <a:solidFill>
                  <a:prstClr val="black"/>
                </a:solidFill>
                <a:latin typeface="Calibri"/>
              </a:rPr>
              <a:t>nog</a:t>
            </a:r>
            <a:r>
              <a:rPr lang="fr-BE" dirty="0">
                <a:solidFill>
                  <a:prstClr val="black"/>
                </a:solidFill>
                <a:latin typeface="Calibri"/>
              </a:rPr>
              <a:t>  </a:t>
            </a:r>
            <a:r>
              <a:rPr lang="fr-BE" dirty="0" err="1">
                <a:solidFill>
                  <a:prstClr val="black"/>
                </a:solidFill>
                <a:latin typeface="Calibri"/>
              </a:rPr>
              <a:t>goed</a:t>
            </a:r>
            <a:r>
              <a:rPr lang="fr-BE" dirty="0">
                <a:solidFill>
                  <a:prstClr val="black"/>
                </a:solidFill>
                <a:latin typeface="Calibri"/>
              </a:rPr>
              <a:t> maar </a:t>
            </a:r>
            <a:r>
              <a:rPr lang="fr-BE" dirty="0" err="1">
                <a:solidFill>
                  <a:prstClr val="black"/>
                </a:solidFill>
                <a:latin typeface="Calibri"/>
              </a:rPr>
              <a:t>fysiek</a:t>
            </a:r>
            <a:r>
              <a:rPr lang="fr-BE" dirty="0">
                <a:solidFill>
                  <a:prstClr val="black"/>
                </a:solidFill>
                <a:latin typeface="Calibri"/>
              </a:rPr>
              <a:t> </a:t>
            </a:r>
            <a:r>
              <a:rPr lang="fr-BE" dirty="0" err="1">
                <a:solidFill>
                  <a:prstClr val="black"/>
                </a:solidFill>
                <a:latin typeface="Calibri"/>
              </a:rPr>
              <a:t>wat</a:t>
            </a:r>
            <a:r>
              <a:rPr lang="fr-BE" dirty="0">
                <a:solidFill>
                  <a:prstClr val="black"/>
                </a:solidFill>
                <a:latin typeface="Calibri"/>
              </a:rPr>
              <a:t> 			</a:t>
            </a:r>
            <a:r>
              <a:rPr lang="fr-BE" dirty="0" err="1">
                <a:solidFill>
                  <a:prstClr val="black"/>
                </a:solidFill>
                <a:latin typeface="Calibri"/>
              </a:rPr>
              <a:t>hulp</a:t>
            </a:r>
            <a:r>
              <a:rPr lang="fr-BE" dirty="0">
                <a:solidFill>
                  <a:prstClr val="black"/>
                </a:solidFill>
                <a:latin typeface="Calibri"/>
              </a:rPr>
              <a:t> </a:t>
            </a:r>
            <a:r>
              <a:rPr lang="fr-BE" dirty="0" err="1">
                <a:solidFill>
                  <a:prstClr val="black"/>
                </a:solidFill>
                <a:latin typeface="Calibri"/>
              </a:rPr>
              <a:t>nodig</a:t>
            </a:r>
            <a:r>
              <a:rPr lang="fr-BE" dirty="0">
                <a:solidFill>
                  <a:prstClr val="black"/>
                </a:solidFill>
                <a:latin typeface="Calibri"/>
              </a:rPr>
              <a:t> </a:t>
            </a:r>
            <a:r>
              <a:rPr lang="fr-BE" dirty="0" err="1">
                <a:solidFill>
                  <a:prstClr val="black"/>
                </a:solidFill>
                <a:latin typeface="Calibri"/>
              </a:rPr>
              <a:t>heeft</a:t>
            </a:r>
            <a:r>
              <a:rPr lang="fr-BE" dirty="0">
                <a:solidFill>
                  <a:prstClr val="black"/>
                </a:solidFill>
                <a:latin typeface="Calibri"/>
              </a:rPr>
              <a:t> en dus in die </a:t>
            </a:r>
            <a:r>
              <a:rPr lang="fr-BE" dirty="0" err="1">
                <a:solidFill>
                  <a:prstClr val="black"/>
                </a:solidFill>
                <a:latin typeface="Calibri"/>
              </a:rPr>
              <a:t>zin</a:t>
            </a:r>
            <a:r>
              <a:rPr lang="fr-BE" dirty="0">
                <a:solidFill>
                  <a:prstClr val="black"/>
                </a:solidFill>
                <a:latin typeface="Calibri"/>
              </a:rPr>
              <a:t> </a:t>
            </a:r>
            <a:r>
              <a:rPr lang="fr-BE" dirty="0" err="1">
                <a:solidFill>
                  <a:prstClr val="black"/>
                </a:solidFill>
                <a:latin typeface="Calibri"/>
              </a:rPr>
              <a:t>een</a:t>
            </a:r>
            <a:r>
              <a:rPr lang="fr-BE" dirty="0">
                <a:solidFill>
                  <a:prstClr val="black"/>
                </a:solidFill>
                <a:latin typeface="Calibri"/>
              </a:rPr>
              <a:t> </a:t>
            </a:r>
            <a:r>
              <a:rPr lang="fr-BE" dirty="0" err="1">
                <a:solidFill>
                  <a:prstClr val="black"/>
                </a:solidFill>
                <a:latin typeface="Calibri"/>
              </a:rPr>
              <a:t>zorgvolmacht</a:t>
            </a:r>
            <a:r>
              <a:rPr lang="fr-BE" dirty="0">
                <a:solidFill>
                  <a:prstClr val="black"/>
                </a:solidFill>
                <a:latin typeface="Calibri"/>
              </a:rPr>
              <a:t> </a:t>
            </a:r>
            <a:r>
              <a:rPr lang="fr-BE" dirty="0" err="1">
                <a:solidFill>
                  <a:prstClr val="black"/>
                </a:solidFill>
                <a:latin typeface="Calibri"/>
              </a:rPr>
              <a:t>wil</a:t>
            </a:r>
            <a:r>
              <a:rPr lang="fr-BE" dirty="0">
                <a:solidFill>
                  <a:prstClr val="black"/>
                </a:solidFill>
                <a:latin typeface="Calibri"/>
              </a:rPr>
              <a:t> </a:t>
            </a:r>
            <a:r>
              <a:rPr lang="fr-BE" dirty="0" err="1">
                <a:solidFill>
                  <a:prstClr val="black"/>
                </a:solidFill>
                <a:latin typeface="Calibri"/>
              </a:rPr>
              <a:t>geven</a:t>
            </a:r>
            <a:r>
              <a:rPr lang="fr-BE" dirty="0">
                <a:solidFill>
                  <a:prstClr val="black"/>
                </a:solidFill>
                <a:latin typeface="Calibri"/>
              </a:rPr>
              <a:t>. </a:t>
            </a:r>
          </a:p>
          <a:p>
            <a:pPr marL="0" lvl="0" indent="0" defTabSz="457200">
              <a:lnSpc>
                <a:spcPct val="100000"/>
              </a:lnSpc>
              <a:spcBef>
                <a:spcPct val="20000"/>
              </a:spcBef>
              <a:buClrTx/>
              <a:buNone/>
              <a:defRPr/>
            </a:pPr>
            <a:r>
              <a:rPr lang="fr-BE" dirty="0">
                <a:solidFill>
                  <a:srgbClr val="4F81BD">
                    <a:lumMod val="75000"/>
                  </a:srgbClr>
                </a:solidFill>
                <a:latin typeface="Calibri"/>
              </a:rPr>
              <a:t> </a:t>
            </a:r>
          </a:p>
        </p:txBody>
      </p:sp>
      <p:sp>
        <p:nvSpPr>
          <p:cNvPr id="7" name="Rectangle 6"/>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2821001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a:t>Voorbeeld</a:t>
            </a:r>
          </a:p>
        </p:txBody>
      </p:sp>
      <p:sp>
        <p:nvSpPr>
          <p:cNvPr id="5" name="Content Placeholder 4"/>
          <p:cNvSpPr>
            <a:spLocks noGrp="1"/>
          </p:cNvSpPr>
          <p:nvPr>
            <p:ph idx="1"/>
          </p:nvPr>
        </p:nvSpPr>
        <p:spPr>
          <a:xfrm>
            <a:off x="406594" y="1690688"/>
            <a:ext cx="11614688" cy="4351338"/>
          </a:xfrm>
        </p:spPr>
        <p:txBody>
          <a:bodyPr>
            <a:normAutofit/>
          </a:bodyPr>
          <a:lstStyle/>
          <a:p>
            <a:pPr>
              <a:lnSpc>
                <a:spcPct val="100000"/>
              </a:lnSpc>
            </a:pPr>
            <a:r>
              <a:rPr lang="nl-NL" sz="2000" i="1" dirty="0"/>
              <a:t>Tristan is zestig jaar geworden. Hoewel hij vandaag zeker niet te klagen heeft over zijn gezondheid, zou hij toch liever anticiperen op het moment dat hij zelf zijn vermogensbelangen niet meer kan waarnemen. </a:t>
            </a:r>
            <a:br>
              <a:rPr lang="nl-NL" sz="2000" i="1" dirty="0"/>
            </a:br>
            <a:br>
              <a:rPr lang="nl-NL" sz="2000" i="1" dirty="0"/>
            </a:br>
            <a:r>
              <a:rPr lang="nl-NL" sz="2000" i="1" dirty="0"/>
              <a:t>Tristan heeft met de jaren een mooie onderneming opgebouwd waarin zijn beide kinderen, Sara en Baptiste, een rol vervullen. Hij wil een zorgvolmacht opstellen met het oog op het beheer van zijn onderneming wanneer hij zelf wat moeite zal ondervinden, maar hij wil Sara en Baptiste niet opzadelen met de verantwoordelijkheid om te beslissen of hij nog ‘mentaal goed genoeg is’ om zijn taken te behartigen. Daarom laat Tristan in zijn zorgvolmacht opnemen dat zijn wilsonbekwaamheid beoordeeld zal worden door twee onafhankelijke artsen.</a:t>
            </a:r>
            <a:endParaRPr lang="nl-NL" sz="2000" dirty="0"/>
          </a:p>
        </p:txBody>
      </p:sp>
      <p:sp>
        <p:nvSpPr>
          <p:cNvPr id="6" name="Rectangle 5"/>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3777813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a:t>Zorgvolmacht ≠ gewone volmacht</a:t>
            </a:r>
            <a:br>
              <a:rPr lang="nl-NL" dirty="0"/>
            </a:br>
            <a:endParaRPr lang="nl-NL" dirty="0"/>
          </a:p>
        </p:txBody>
      </p:sp>
      <p:sp>
        <p:nvSpPr>
          <p:cNvPr id="5" name="Content Placeholder 4"/>
          <p:cNvSpPr>
            <a:spLocks noGrp="1"/>
          </p:cNvSpPr>
          <p:nvPr>
            <p:ph idx="1"/>
          </p:nvPr>
        </p:nvSpPr>
        <p:spPr>
          <a:xfrm>
            <a:off x="406594" y="1690688"/>
            <a:ext cx="11614688" cy="4351338"/>
          </a:xfrm>
        </p:spPr>
        <p:txBody>
          <a:bodyPr>
            <a:normAutofit/>
          </a:bodyPr>
          <a:lstStyle/>
          <a:p>
            <a:pPr marL="0" indent="0">
              <a:lnSpc>
                <a:spcPct val="100000"/>
              </a:lnSpc>
              <a:buNone/>
            </a:pPr>
            <a:r>
              <a:rPr lang="nl-NL" sz="2000" dirty="0"/>
              <a:t>Gewone volmacht: </a:t>
            </a:r>
          </a:p>
          <a:p>
            <a:pPr>
              <a:lnSpc>
                <a:spcPct val="100000"/>
              </a:lnSpc>
            </a:pPr>
            <a:r>
              <a:rPr lang="nl-NL" sz="2000" dirty="0"/>
              <a:t>heeft uitwerking zolang de persoon wilsbekwaam is</a:t>
            </a:r>
          </a:p>
          <a:p>
            <a:pPr>
              <a:lnSpc>
                <a:spcPct val="100000"/>
              </a:lnSpc>
            </a:pPr>
            <a:endParaRPr lang="nl-NL" sz="2000" dirty="0"/>
          </a:p>
          <a:p>
            <a:pPr marL="0" indent="0">
              <a:lnSpc>
                <a:spcPct val="100000"/>
              </a:lnSpc>
              <a:buNone/>
            </a:pPr>
            <a:r>
              <a:rPr lang="nl-NL" sz="2000" dirty="0"/>
              <a:t>Zorgvolmacht:</a:t>
            </a:r>
          </a:p>
          <a:p>
            <a:pPr>
              <a:lnSpc>
                <a:spcPct val="100000"/>
              </a:lnSpc>
            </a:pPr>
            <a:r>
              <a:rPr lang="nl-NL" sz="2000" dirty="0"/>
              <a:t>kan, mits voldoening aan de formele voorwaarden, uitwerking </a:t>
            </a:r>
          </a:p>
          <a:p>
            <a:pPr marL="0" indent="0">
              <a:lnSpc>
                <a:spcPct val="100000"/>
              </a:lnSpc>
              <a:buNone/>
            </a:pPr>
            <a:r>
              <a:rPr lang="nl-NL" sz="2000" dirty="0"/>
              <a:t>   krijgen wanneer de persoon wilsonbekwaam wordt! </a:t>
            </a:r>
          </a:p>
          <a:p>
            <a:pPr marL="0" indent="0">
              <a:lnSpc>
                <a:spcPct val="100000"/>
              </a:lnSpc>
              <a:buNone/>
            </a:pPr>
            <a:r>
              <a:rPr lang="nl-NL" sz="2000" dirty="0"/>
              <a:t>   = </a:t>
            </a:r>
            <a:r>
              <a:rPr lang="nl-NL" sz="2000" b="1" dirty="0"/>
              <a:t>groot voordeel van de zorgvolmacht </a:t>
            </a:r>
          </a:p>
        </p:txBody>
      </p:sp>
      <p:sp>
        <p:nvSpPr>
          <p:cNvPr id="6" name="Rectangle 5"/>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165079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a:t>De zorgvolmacht: uitwerking na wilsonbekwaamheid</a:t>
            </a:r>
          </a:p>
        </p:txBody>
      </p:sp>
      <p:sp>
        <p:nvSpPr>
          <p:cNvPr id="5" name="Content Placeholder 4"/>
          <p:cNvSpPr>
            <a:spLocks noGrp="1"/>
          </p:cNvSpPr>
          <p:nvPr>
            <p:ph idx="1"/>
          </p:nvPr>
        </p:nvSpPr>
        <p:spPr>
          <a:xfrm>
            <a:off x="406594" y="1690688"/>
            <a:ext cx="11614688" cy="4351338"/>
          </a:xfrm>
        </p:spPr>
        <p:txBody>
          <a:bodyPr>
            <a:normAutofit/>
          </a:bodyPr>
          <a:lstStyle/>
          <a:p>
            <a:pPr marL="0" lvl="0" indent="0" defTabSz="457200">
              <a:lnSpc>
                <a:spcPct val="100000"/>
              </a:lnSpc>
              <a:spcBef>
                <a:spcPct val="20000"/>
              </a:spcBef>
              <a:buClrTx/>
              <a:buNone/>
              <a:defRPr/>
            </a:pPr>
            <a:r>
              <a:rPr lang="fr-BE" sz="2000" b="1" dirty="0" err="1">
                <a:solidFill>
                  <a:srgbClr val="376076"/>
                </a:solidFill>
                <a:latin typeface="Calibri"/>
              </a:rPr>
              <a:t>Wanneer</a:t>
            </a:r>
            <a:r>
              <a:rPr lang="fr-BE" sz="2000" b="1" dirty="0">
                <a:solidFill>
                  <a:srgbClr val="376076"/>
                </a:solidFill>
                <a:latin typeface="Calibri"/>
              </a:rPr>
              <a:t> </a:t>
            </a:r>
            <a:r>
              <a:rPr lang="fr-BE" sz="2000" b="1" dirty="0" err="1">
                <a:solidFill>
                  <a:srgbClr val="376076"/>
                </a:solidFill>
                <a:latin typeface="Calibri"/>
              </a:rPr>
              <a:t>werkt</a:t>
            </a:r>
            <a:r>
              <a:rPr lang="fr-BE" sz="2000" b="1" dirty="0">
                <a:solidFill>
                  <a:srgbClr val="376076"/>
                </a:solidFill>
                <a:latin typeface="Calibri"/>
              </a:rPr>
              <a:t> de </a:t>
            </a:r>
            <a:r>
              <a:rPr lang="fr-BE" sz="2000" b="1" dirty="0" err="1">
                <a:solidFill>
                  <a:srgbClr val="376076"/>
                </a:solidFill>
                <a:latin typeface="Calibri"/>
              </a:rPr>
              <a:t>zorgvolmacht</a:t>
            </a:r>
            <a:r>
              <a:rPr lang="fr-BE" sz="2000" b="1" dirty="0">
                <a:solidFill>
                  <a:srgbClr val="376076"/>
                </a:solidFill>
                <a:latin typeface="Calibri"/>
              </a:rPr>
              <a:t> </a:t>
            </a:r>
            <a:r>
              <a:rPr lang="fr-BE" sz="2000" b="1" dirty="0" err="1">
                <a:solidFill>
                  <a:srgbClr val="376076"/>
                </a:solidFill>
                <a:latin typeface="Calibri"/>
              </a:rPr>
              <a:t>door</a:t>
            </a:r>
            <a:r>
              <a:rPr lang="fr-BE" sz="2000" b="1" dirty="0">
                <a:solidFill>
                  <a:srgbClr val="376076"/>
                </a:solidFill>
                <a:latin typeface="Calibri"/>
              </a:rPr>
              <a:t> na de </a:t>
            </a:r>
            <a:r>
              <a:rPr lang="fr-BE" sz="2000" b="1" dirty="0" err="1">
                <a:solidFill>
                  <a:srgbClr val="376076"/>
                </a:solidFill>
                <a:latin typeface="Calibri"/>
              </a:rPr>
              <a:t>wilsonbekwaamheid</a:t>
            </a:r>
            <a:r>
              <a:rPr lang="fr-BE" sz="2000" b="1" dirty="0">
                <a:solidFill>
                  <a:srgbClr val="376076"/>
                </a:solidFill>
                <a:latin typeface="Calibri"/>
              </a:rPr>
              <a:t>?</a:t>
            </a:r>
          </a:p>
          <a:p>
            <a:pPr marL="0" lvl="0" indent="0" defTabSz="457200">
              <a:lnSpc>
                <a:spcPct val="100000"/>
              </a:lnSpc>
              <a:spcBef>
                <a:spcPct val="20000"/>
              </a:spcBef>
              <a:buClrTx/>
              <a:buNone/>
              <a:defRPr/>
            </a:pPr>
            <a:endParaRPr lang="fr-BE" sz="2000" b="1" dirty="0">
              <a:solidFill>
                <a:srgbClr val="4F81BD">
                  <a:lumMod val="75000"/>
                </a:srgbClr>
              </a:solidFill>
              <a:latin typeface="Calibri"/>
            </a:endParaRPr>
          </a:p>
          <a:p>
            <a:pPr marL="514350" lvl="0" indent="-514350" defTabSz="457200">
              <a:lnSpc>
                <a:spcPct val="100000"/>
              </a:lnSpc>
              <a:spcBef>
                <a:spcPct val="20000"/>
              </a:spcBef>
              <a:buClrTx/>
              <a:buFont typeface="Arial"/>
              <a:buAutoNum type="arabicPeriod"/>
              <a:defRPr/>
            </a:pPr>
            <a:r>
              <a:rPr lang="fr-BE" sz="2000" dirty="0">
                <a:solidFill>
                  <a:prstClr val="black"/>
                </a:solidFill>
                <a:latin typeface="Calibri"/>
              </a:rPr>
              <a:t>De </a:t>
            </a:r>
            <a:r>
              <a:rPr lang="fr-BE" sz="2000" dirty="0" err="1">
                <a:solidFill>
                  <a:prstClr val="black"/>
                </a:solidFill>
                <a:latin typeface="Calibri"/>
              </a:rPr>
              <a:t>lasthebber</a:t>
            </a:r>
            <a:r>
              <a:rPr lang="fr-BE" sz="2000" dirty="0">
                <a:solidFill>
                  <a:prstClr val="black"/>
                </a:solidFill>
                <a:latin typeface="Calibri"/>
              </a:rPr>
              <a:t> </a:t>
            </a:r>
            <a:r>
              <a:rPr lang="fr-BE" sz="2000" dirty="0" err="1">
                <a:solidFill>
                  <a:prstClr val="black"/>
                </a:solidFill>
                <a:latin typeface="Calibri"/>
              </a:rPr>
              <a:t>was</a:t>
            </a:r>
            <a:r>
              <a:rPr lang="fr-BE" sz="2000" dirty="0">
                <a:solidFill>
                  <a:prstClr val="black"/>
                </a:solidFill>
                <a:latin typeface="Calibri"/>
              </a:rPr>
              <a:t> </a:t>
            </a:r>
            <a:r>
              <a:rPr lang="fr-BE" sz="2000" b="1" dirty="0" err="1">
                <a:solidFill>
                  <a:prstClr val="black"/>
                </a:solidFill>
                <a:latin typeface="Calibri"/>
              </a:rPr>
              <a:t>wilsbekwaam</a:t>
            </a:r>
            <a:r>
              <a:rPr lang="fr-BE" sz="2000" dirty="0">
                <a:solidFill>
                  <a:prstClr val="black"/>
                </a:solidFill>
                <a:latin typeface="Calibri"/>
              </a:rPr>
              <a:t> </a:t>
            </a:r>
            <a:r>
              <a:rPr lang="fr-BE" sz="2000" dirty="0" err="1">
                <a:solidFill>
                  <a:prstClr val="black"/>
                </a:solidFill>
                <a:latin typeface="Calibri"/>
              </a:rPr>
              <a:t>bij</a:t>
            </a:r>
            <a:r>
              <a:rPr lang="fr-BE" sz="2000" dirty="0">
                <a:solidFill>
                  <a:prstClr val="black"/>
                </a:solidFill>
                <a:latin typeface="Calibri"/>
              </a:rPr>
              <a:t> het </a:t>
            </a:r>
            <a:r>
              <a:rPr lang="fr-BE" sz="2000" dirty="0" err="1">
                <a:solidFill>
                  <a:prstClr val="black"/>
                </a:solidFill>
                <a:latin typeface="Calibri"/>
              </a:rPr>
              <a:t>opstellen</a:t>
            </a:r>
            <a:r>
              <a:rPr lang="fr-BE" sz="2000" dirty="0">
                <a:solidFill>
                  <a:prstClr val="black"/>
                </a:solidFill>
                <a:latin typeface="Calibri"/>
              </a:rPr>
              <a:t> van de </a:t>
            </a:r>
            <a:r>
              <a:rPr lang="fr-BE" sz="2000" dirty="0" err="1">
                <a:solidFill>
                  <a:prstClr val="black"/>
                </a:solidFill>
                <a:latin typeface="Calibri"/>
              </a:rPr>
              <a:t>zorgvolmacht</a:t>
            </a:r>
            <a:r>
              <a:rPr lang="fr-BE" sz="2000" dirty="0">
                <a:solidFill>
                  <a:prstClr val="black"/>
                </a:solidFill>
                <a:latin typeface="Calibri"/>
              </a:rPr>
              <a:t>;</a:t>
            </a:r>
          </a:p>
          <a:p>
            <a:pPr marL="514350" lvl="0" indent="-514350" defTabSz="457200">
              <a:lnSpc>
                <a:spcPct val="100000"/>
              </a:lnSpc>
              <a:spcBef>
                <a:spcPct val="20000"/>
              </a:spcBef>
              <a:buClrTx/>
              <a:buFont typeface="Arial"/>
              <a:buAutoNum type="arabicPeriod"/>
              <a:defRPr/>
            </a:pPr>
            <a:r>
              <a:rPr lang="fr-BE" sz="2000" dirty="0">
                <a:solidFill>
                  <a:prstClr val="black"/>
                </a:solidFill>
                <a:latin typeface="Calibri"/>
              </a:rPr>
              <a:t>De </a:t>
            </a:r>
            <a:r>
              <a:rPr lang="fr-BE" sz="2000" dirty="0" err="1">
                <a:solidFill>
                  <a:prstClr val="black"/>
                </a:solidFill>
                <a:latin typeface="Calibri"/>
              </a:rPr>
              <a:t>zorgvolmacht</a:t>
            </a:r>
            <a:r>
              <a:rPr lang="fr-BE" sz="2000" dirty="0">
                <a:solidFill>
                  <a:prstClr val="black"/>
                </a:solidFill>
                <a:latin typeface="Calibri"/>
              </a:rPr>
              <a:t> </a:t>
            </a:r>
            <a:r>
              <a:rPr lang="fr-BE" sz="2000" dirty="0" err="1">
                <a:solidFill>
                  <a:prstClr val="black"/>
                </a:solidFill>
                <a:latin typeface="Calibri"/>
              </a:rPr>
              <a:t>werd</a:t>
            </a:r>
            <a:r>
              <a:rPr lang="fr-BE" sz="2000" dirty="0">
                <a:solidFill>
                  <a:prstClr val="black"/>
                </a:solidFill>
                <a:latin typeface="Calibri"/>
              </a:rPr>
              <a:t> </a:t>
            </a:r>
            <a:r>
              <a:rPr lang="fr-BE" sz="2000" b="1" dirty="0" err="1">
                <a:solidFill>
                  <a:prstClr val="black"/>
                </a:solidFill>
                <a:latin typeface="Calibri"/>
              </a:rPr>
              <a:t>schriftelijk</a:t>
            </a:r>
            <a:r>
              <a:rPr lang="fr-BE" sz="2000" dirty="0">
                <a:solidFill>
                  <a:prstClr val="black"/>
                </a:solidFill>
                <a:latin typeface="Calibri"/>
              </a:rPr>
              <a:t> </a:t>
            </a:r>
            <a:r>
              <a:rPr lang="fr-BE" sz="2000" dirty="0" err="1">
                <a:solidFill>
                  <a:prstClr val="black"/>
                </a:solidFill>
                <a:latin typeface="Calibri"/>
              </a:rPr>
              <a:t>opgesteld</a:t>
            </a:r>
            <a:r>
              <a:rPr lang="fr-BE" sz="2000" dirty="0">
                <a:solidFill>
                  <a:prstClr val="black"/>
                </a:solidFill>
                <a:latin typeface="Calibri"/>
              </a:rPr>
              <a:t>; </a:t>
            </a:r>
          </a:p>
          <a:p>
            <a:pPr marL="514350" lvl="0" indent="-514350" defTabSz="457200">
              <a:lnSpc>
                <a:spcPct val="100000"/>
              </a:lnSpc>
              <a:spcBef>
                <a:spcPct val="20000"/>
              </a:spcBef>
              <a:buClrTx/>
              <a:buFont typeface="Arial"/>
              <a:buAutoNum type="arabicPeriod"/>
              <a:defRPr/>
            </a:pPr>
            <a:r>
              <a:rPr lang="fr-BE" sz="2000" dirty="0">
                <a:solidFill>
                  <a:prstClr val="black"/>
                </a:solidFill>
                <a:latin typeface="Calibri"/>
              </a:rPr>
              <a:t>De </a:t>
            </a:r>
            <a:r>
              <a:rPr lang="fr-BE" sz="2000" dirty="0" err="1">
                <a:solidFill>
                  <a:prstClr val="black"/>
                </a:solidFill>
                <a:latin typeface="Calibri"/>
              </a:rPr>
              <a:t>zorgvolmacht</a:t>
            </a:r>
            <a:r>
              <a:rPr lang="fr-BE" sz="2000" dirty="0">
                <a:solidFill>
                  <a:prstClr val="black"/>
                </a:solidFill>
                <a:latin typeface="Calibri"/>
              </a:rPr>
              <a:t> </a:t>
            </a:r>
            <a:r>
              <a:rPr lang="fr-BE" sz="2000" dirty="0" err="1">
                <a:solidFill>
                  <a:prstClr val="black"/>
                </a:solidFill>
                <a:latin typeface="Calibri"/>
              </a:rPr>
              <a:t>vermeldt</a:t>
            </a:r>
            <a:r>
              <a:rPr lang="fr-BE" sz="2000" dirty="0">
                <a:solidFill>
                  <a:prstClr val="black"/>
                </a:solidFill>
                <a:latin typeface="Calibri"/>
              </a:rPr>
              <a:t> de </a:t>
            </a:r>
            <a:r>
              <a:rPr lang="fr-BE" sz="2000" dirty="0" err="1">
                <a:solidFill>
                  <a:prstClr val="black"/>
                </a:solidFill>
                <a:latin typeface="Calibri"/>
              </a:rPr>
              <a:t>doelstelling</a:t>
            </a:r>
            <a:r>
              <a:rPr lang="fr-BE" sz="2000" dirty="0">
                <a:solidFill>
                  <a:prstClr val="black"/>
                </a:solidFill>
                <a:latin typeface="Calibri"/>
              </a:rPr>
              <a:t>: </a:t>
            </a:r>
            <a:r>
              <a:rPr lang="fr-BE" sz="2000" b="1" dirty="0" err="1">
                <a:solidFill>
                  <a:prstClr val="black"/>
                </a:solidFill>
                <a:latin typeface="Calibri"/>
              </a:rPr>
              <a:t>een</a:t>
            </a:r>
            <a:r>
              <a:rPr lang="fr-BE" sz="2000" b="1" dirty="0">
                <a:solidFill>
                  <a:prstClr val="black"/>
                </a:solidFill>
                <a:latin typeface="Calibri"/>
              </a:rPr>
              <a:t> </a:t>
            </a:r>
            <a:r>
              <a:rPr lang="fr-BE" sz="2000" b="1" dirty="0" err="1">
                <a:solidFill>
                  <a:prstClr val="black"/>
                </a:solidFill>
                <a:latin typeface="Calibri"/>
              </a:rPr>
              <a:t>buitengerechtelijke</a:t>
            </a:r>
            <a:r>
              <a:rPr lang="fr-BE" sz="2000" b="1" dirty="0">
                <a:solidFill>
                  <a:prstClr val="black"/>
                </a:solidFill>
                <a:latin typeface="Calibri"/>
              </a:rPr>
              <a:t> </a:t>
            </a:r>
            <a:r>
              <a:rPr lang="fr-BE" sz="2000" b="1" dirty="0" err="1">
                <a:solidFill>
                  <a:prstClr val="black"/>
                </a:solidFill>
                <a:latin typeface="Calibri"/>
              </a:rPr>
              <a:t>bescherming</a:t>
            </a:r>
            <a:r>
              <a:rPr lang="fr-BE" sz="2000" b="1" dirty="0">
                <a:solidFill>
                  <a:prstClr val="black"/>
                </a:solidFill>
                <a:latin typeface="Calibri"/>
              </a:rPr>
              <a:t> </a:t>
            </a:r>
            <a:r>
              <a:rPr lang="fr-BE" sz="2000" b="1" dirty="0" err="1">
                <a:solidFill>
                  <a:prstClr val="black"/>
                </a:solidFill>
                <a:latin typeface="Calibri"/>
              </a:rPr>
              <a:t>organiseren</a:t>
            </a:r>
            <a:r>
              <a:rPr lang="fr-BE" sz="2000" dirty="0">
                <a:solidFill>
                  <a:prstClr val="black"/>
                </a:solidFill>
                <a:latin typeface="Calibri"/>
              </a:rPr>
              <a:t>;</a:t>
            </a:r>
          </a:p>
          <a:p>
            <a:pPr marL="514350" lvl="0" indent="-514350" defTabSz="457200">
              <a:lnSpc>
                <a:spcPct val="100000"/>
              </a:lnSpc>
              <a:spcBef>
                <a:spcPct val="20000"/>
              </a:spcBef>
              <a:buClrTx/>
              <a:buFont typeface="Arial"/>
              <a:buAutoNum type="arabicPeriod"/>
              <a:defRPr/>
            </a:pPr>
            <a:r>
              <a:rPr lang="fr-BE" sz="2000" dirty="0">
                <a:solidFill>
                  <a:prstClr val="black"/>
                </a:solidFill>
                <a:latin typeface="Calibri"/>
              </a:rPr>
              <a:t>De </a:t>
            </a:r>
            <a:r>
              <a:rPr lang="fr-BE" sz="2000" dirty="0" err="1">
                <a:solidFill>
                  <a:prstClr val="black"/>
                </a:solidFill>
                <a:latin typeface="Calibri"/>
              </a:rPr>
              <a:t>zorgvolmacht</a:t>
            </a:r>
            <a:r>
              <a:rPr lang="fr-BE" sz="2000" dirty="0">
                <a:solidFill>
                  <a:prstClr val="black"/>
                </a:solidFill>
                <a:latin typeface="Calibri"/>
              </a:rPr>
              <a:t> </a:t>
            </a:r>
            <a:r>
              <a:rPr lang="fr-BE" sz="2000" dirty="0" err="1">
                <a:solidFill>
                  <a:prstClr val="black"/>
                </a:solidFill>
                <a:latin typeface="Calibri"/>
              </a:rPr>
              <a:t>werd</a:t>
            </a:r>
            <a:r>
              <a:rPr lang="fr-BE" sz="2000" dirty="0">
                <a:solidFill>
                  <a:prstClr val="black"/>
                </a:solidFill>
                <a:latin typeface="Calibri"/>
              </a:rPr>
              <a:t> </a:t>
            </a:r>
            <a:r>
              <a:rPr lang="fr-BE" sz="2000" b="1" dirty="0" err="1">
                <a:solidFill>
                  <a:prstClr val="black"/>
                </a:solidFill>
                <a:latin typeface="Calibri"/>
              </a:rPr>
              <a:t>geregistreerd</a:t>
            </a:r>
            <a:r>
              <a:rPr lang="fr-BE" sz="2000" dirty="0">
                <a:solidFill>
                  <a:prstClr val="black"/>
                </a:solidFill>
                <a:latin typeface="Calibri"/>
              </a:rPr>
              <a:t> in het ‘</a:t>
            </a:r>
            <a:r>
              <a:rPr lang="fr-BE" sz="2000" dirty="0" err="1">
                <a:solidFill>
                  <a:prstClr val="black"/>
                </a:solidFill>
                <a:latin typeface="Calibri"/>
              </a:rPr>
              <a:t>Centraal</a:t>
            </a:r>
            <a:r>
              <a:rPr lang="fr-BE" sz="2000" dirty="0">
                <a:solidFill>
                  <a:prstClr val="black"/>
                </a:solidFill>
                <a:latin typeface="Calibri"/>
              </a:rPr>
              <a:t> </a:t>
            </a:r>
            <a:r>
              <a:rPr lang="fr-BE" sz="2000" dirty="0" err="1">
                <a:solidFill>
                  <a:prstClr val="black"/>
                </a:solidFill>
                <a:latin typeface="Calibri"/>
              </a:rPr>
              <a:t>Register</a:t>
            </a:r>
            <a:r>
              <a:rPr lang="fr-BE" sz="2000" dirty="0">
                <a:solidFill>
                  <a:prstClr val="black"/>
                </a:solidFill>
                <a:latin typeface="Calibri"/>
              </a:rPr>
              <a:t> van </a:t>
            </a:r>
            <a:r>
              <a:rPr lang="fr-BE" sz="2000" dirty="0" err="1">
                <a:solidFill>
                  <a:prstClr val="black"/>
                </a:solidFill>
                <a:latin typeface="Calibri"/>
              </a:rPr>
              <a:t>Lastgevingen</a:t>
            </a:r>
            <a:r>
              <a:rPr lang="fr-BE" sz="2000" dirty="0">
                <a:solidFill>
                  <a:prstClr val="black"/>
                </a:solidFill>
                <a:latin typeface="Calibri"/>
              </a:rPr>
              <a:t>’ (CRL) </a:t>
            </a:r>
            <a:r>
              <a:rPr lang="fr-BE" sz="2000" dirty="0" err="1">
                <a:solidFill>
                  <a:prstClr val="black"/>
                </a:solidFill>
                <a:latin typeface="Calibri"/>
              </a:rPr>
              <a:t>beheerd</a:t>
            </a:r>
            <a:r>
              <a:rPr lang="fr-BE" sz="2000" dirty="0">
                <a:solidFill>
                  <a:prstClr val="black"/>
                </a:solidFill>
                <a:latin typeface="Calibri"/>
              </a:rPr>
              <a:t> </a:t>
            </a:r>
            <a:r>
              <a:rPr lang="fr-BE" sz="2000" dirty="0" err="1">
                <a:solidFill>
                  <a:prstClr val="black"/>
                </a:solidFill>
                <a:latin typeface="Calibri"/>
              </a:rPr>
              <a:t>door</a:t>
            </a:r>
            <a:r>
              <a:rPr lang="fr-BE" sz="2000" dirty="0">
                <a:solidFill>
                  <a:prstClr val="black"/>
                </a:solidFill>
                <a:latin typeface="Calibri"/>
              </a:rPr>
              <a:t> de </a:t>
            </a:r>
            <a:r>
              <a:rPr lang="fr-BE" sz="2000" dirty="0" err="1">
                <a:solidFill>
                  <a:prstClr val="black"/>
                </a:solidFill>
                <a:latin typeface="Calibri"/>
              </a:rPr>
              <a:t>Federatie</a:t>
            </a:r>
            <a:r>
              <a:rPr lang="fr-BE" sz="2000" dirty="0">
                <a:solidFill>
                  <a:prstClr val="black"/>
                </a:solidFill>
                <a:latin typeface="Calibri"/>
              </a:rPr>
              <a:t> van </a:t>
            </a:r>
            <a:r>
              <a:rPr lang="fr-BE" sz="2000" dirty="0" err="1">
                <a:solidFill>
                  <a:prstClr val="black"/>
                </a:solidFill>
                <a:latin typeface="Calibri"/>
              </a:rPr>
              <a:t>notarissen</a:t>
            </a:r>
            <a:endParaRPr lang="fr-BE" sz="2000" dirty="0">
              <a:solidFill>
                <a:prstClr val="black"/>
              </a:solidFill>
              <a:latin typeface="Calibri"/>
            </a:endParaRPr>
          </a:p>
          <a:p>
            <a:pPr marL="0" lvl="0" indent="0" defTabSz="457200">
              <a:lnSpc>
                <a:spcPct val="100000"/>
              </a:lnSpc>
              <a:spcBef>
                <a:spcPct val="20000"/>
              </a:spcBef>
              <a:buClrTx/>
              <a:buNone/>
              <a:defRPr/>
            </a:pPr>
            <a:r>
              <a:rPr lang="fr-BE" sz="2000" b="1" dirty="0">
                <a:solidFill>
                  <a:srgbClr val="4F81BD">
                    <a:lumMod val="75000"/>
                  </a:srgbClr>
                </a:solidFill>
                <a:latin typeface="Calibri"/>
              </a:rPr>
              <a:t>                                             </a:t>
            </a:r>
            <a:r>
              <a:rPr lang="fr-BE" sz="2000" b="1" dirty="0">
                <a:solidFill>
                  <a:srgbClr val="376076"/>
                </a:solidFill>
                <a:latin typeface="Calibri"/>
              </a:rPr>
              <a:t>↓</a:t>
            </a:r>
          </a:p>
          <a:p>
            <a:pPr marL="0" lvl="0" indent="0" defTabSz="457200">
              <a:lnSpc>
                <a:spcPct val="100000"/>
              </a:lnSpc>
              <a:spcBef>
                <a:spcPct val="20000"/>
              </a:spcBef>
              <a:buClrTx/>
              <a:buNone/>
              <a:defRPr/>
            </a:pPr>
            <a:r>
              <a:rPr lang="fr-BE" sz="2000" b="1" dirty="0">
                <a:solidFill>
                  <a:srgbClr val="376076"/>
                </a:solidFill>
                <a:latin typeface="Calibri"/>
              </a:rPr>
              <a:t> 	</a:t>
            </a:r>
            <a:r>
              <a:rPr lang="fr-BE" sz="2000" b="1" dirty="0" err="1">
                <a:solidFill>
                  <a:srgbClr val="376076"/>
                </a:solidFill>
                <a:latin typeface="Calibri"/>
              </a:rPr>
              <a:t>Zonder</a:t>
            </a:r>
            <a:r>
              <a:rPr lang="fr-BE" sz="2000" b="1" dirty="0">
                <a:solidFill>
                  <a:srgbClr val="376076"/>
                </a:solidFill>
                <a:latin typeface="Calibri"/>
              </a:rPr>
              <a:t> </a:t>
            </a:r>
            <a:r>
              <a:rPr lang="fr-BE" sz="2000" b="1" dirty="0" err="1">
                <a:solidFill>
                  <a:srgbClr val="376076"/>
                </a:solidFill>
                <a:latin typeface="Calibri"/>
              </a:rPr>
              <a:t>registratie</a:t>
            </a:r>
            <a:r>
              <a:rPr lang="fr-BE" sz="2000" b="1" dirty="0">
                <a:solidFill>
                  <a:srgbClr val="376076"/>
                </a:solidFill>
                <a:latin typeface="Calibri"/>
              </a:rPr>
              <a:t> </a:t>
            </a:r>
            <a:r>
              <a:rPr lang="fr-BE" sz="2000" b="1" dirty="0" err="1">
                <a:solidFill>
                  <a:srgbClr val="376076"/>
                </a:solidFill>
                <a:latin typeface="Calibri"/>
              </a:rPr>
              <a:t>werkt</a:t>
            </a:r>
            <a:r>
              <a:rPr lang="fr-BE" sz="2000" b="1" dirty="0">
                <a:solidFill>
                  <a:srgbClr val="376076"/>
                </a:solidFill>
                <a:latin typeface="Calibri"/>
              </a:rPr>
              <a:t> de </a:t>
            </a:r>
            <a:r>
              <a:rPr lang="fr-BE" sz="2000" b="1" dirty="0" err="1">
                <a:solidFill>
                  <a:srgbClr val="376076"/>
                </a:solidFill>
                <a:latin typeface="Calibri"/>
              </a:rPr>
              <a:t>zorgvolmacht</a:t>
            </a:r>
            <a:r>
              <a:rPr lang="fr-BE" sz="2000" b="1" dirty="0">
                <a:solidFill>
                  <a:srgbClr val="376076"/>
                </a:solidFill>
                <a:latin typeface="Calibri"/>
              </a:rPr>
              <a:t> NIET</a:t>
            </a:r>
          </a:p>
          <a:p>
            <a:pPr marL="0" lvl="0" indent="0" defTabSz="457200">
              <a:lnSpc>
                <a:spcPct val="100000"/>
              </a:lnSpc>
              <a:spcBef>
                <a:spcPct val="20000"/>
              </a:spcBef>
              <a:buClrTx/>
              <a:buNone/>
              <a:defRPr/>
            </a:pPr>
            <a:r>
              <a:rPr lang="fr-BE" sz="2000" b="1" dirty="0">
                <a:solidFill>
                  <a:srgbClr val="376076"/>
                </a:solidFill>
                <a:latin typeface="Calibri"/>
              </a:rPr>
              <a:t>                           		  </a:t>
            </a:r>
            <a:r>
              <a:rPr lang="fr-BE" sz="2000" b="1" dirty="0" err="1">
                <a:solidFill>
                  <a:srgbClr val="376076"/>
                </a:solidFill>
                <a:latin typeface="Calibri"/>
              </a:rPr>
              <a:t>door</a:t>
            </a:r>
            <a:r>
              <a:rPr lang="fr-BE" sz="2000" b="1" dirty="0">
                <a:solidFill>
                  <a:srgbClr val="376076"/>
                </a:solidFill>
                <a:latin typeface="Calibri"/>
              </a:rPr>
              <a:t>! </a:t>
            </a:r>
          </a:p>
        </p:txBody>
      </p:sp>
      <p:sp>
        <p:nvSpPr>
          <p:cNvPr id="6" name="Rectangle 5"/>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375420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67050" y="273599"/>
            <a:ext cx="6334125" cy="1704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4400" b="1" dirty="0">
                <a:solidFill>
                  <a:srgbClr val="01BBC7"/>
                </a:solidFill>
              </a:rPr>
              <a:t>1. De </a:t>
            </a:r>
            <a:r>
              <a:rPr lang="fr-BE" sz="4400" b="1" dirty="0" err="1">
                <a:solidFill>
                  <a:srgbClr val="01BBC7"/>
                </a:solidFill>
              </a:rPr>
              <a:t>zorgvolmacht</a:t>
            </a:r>
            <a:r>
              <a:rPr lang="fr-BE" sz="4400" b="1" dirty="0">
                <a:solidFill>
                  <a:srgbClr val="01BBC7"/>
                </a:solidFill>
              </a:rPr>
              <a:t> </a:t>
            </a:r>
          </a:p>
        </p:txBody>
      </p:sp>
      <p:sp>
        <p:nvSpPr>
          <p:cNvPr id="2" name="Title 1"/>
          <p:cNvSpPr>
            <a:spLocks noGrp="1"/>
          </p:cNvSpPr>
          <p:nvPr>
            <p:ph type="ctrTitle"/>
          </p:nvPr>
        </p:nvSpPr>
        <p:spPr>
          <a:xfrm>
            <a:off x="0" y="3261415"/>
            <a:ext cx="12192000" cy="1039472"/>
          </a:xfrm>
        </p:spPr>
        <p:txBody>
          <a:bodyPr>
            <a:normAutofit/>
          </a:bodyPr>
          <a:lstStyle/>
          <a:p>
            <a:endParaRPr lang="en-US" sz="1800" b="1" dirty="0"/>
          </a:p>
        </p:txBody>
      </p:sp>
      <p:sp>
        <p:nvSpPr>
          <p:cNvPr id="3" name="Subtitle 2"/>
          <p:cNvSpPr>
            <a:spLocks noGrp="1"/>
          </p:cNvSpPr>
          <p:nvPr>
            <p:ph type="subTitle" idx="1"/>
          </p:nvPr>
        </p:nvSpPr>
        <p:spPr>
          <a:xfrm>
            <a:off x="0" y="3850691"/>
            <a:ext cx="12192000" cy="561473"/>
          </a:xfrm>
        </p:spPr>
        <p:txBody>
          <a:bodyPr/>
          <a:lstStyle/>
          <a:p>
            <a:endParaRPr lang="en-US" b="1" dirty="0"/>
          </a:p>
        </p:txBody>
      </p:sp>
      <p:pic>
        <p:nvPicPr>
          <p:cNvPr id="6" name="Picture 5"/>
          <p:cNvPicPr>
            <a:picLocks noChangeAspect="1"/>
          </p:cNvPicPr>
          <p:nvPr/>
        </p:nvPicPr>
        <p:blipFill>
          <a:blip r:embed="rId2"/>
          <a:stretch>
            <a:fillRect/>
          </a:stretch>
        </p:blipFill>
        <p:spPr>
          <a:xfrm>
            <a:off x="2790825" y="1728521"/>
            <a:ext cx="7143750" cy="4805812"/>
          </a:xfrm>
          <a:prstGeom prst="rect">
            <a:avLst/>
          </a:prstGeom>
        </p:spPr>
      </p:pic>
    </p:spTree>
    <p:extLst>
      <p:ext uri="{BB962C8B-B14F-4D97-AF65-F5344CB8AC3E}">
        <p14:creationId xmlns:p14="http://schemas.microsoft.com/office/powerpoint/2010/main" val="2611875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a:t>Een lasthebber of lasthebbers aanstellen</a:t>
            </a:r>
          </a:p>
        </p:txBody>
      </p:sp>
      <p:sp>
        <p:nvSpPr>
          <p:cNvPr id="5" name="Content Placeholder 4"/>
          <p:cNvSpPr>
            <a:spLocks noGrp="1"/>
          </p:cNvSpPr>
          <p:nvPr>
            <p:ph idx="1"/>
          </p:nvPr>
        </p:nvSpPr>
        <p:spPr>
          <a:xfrm>
            <a:off x="577312" y="1690688"/>
            <a:ext cx="11614688" cy="4699602"/>
          </a:xfrm>
        </p:spPr>
        <p:txBody>
          <a:bodyPr>
            <a:normAutofit fontScale="92500" lnSpcReduction="10000"/>
          </a:bodyPr>
          <a:lstStyle/>
          <a:p>
            <a:pPr marL="0" lvl="0" indent="0" defTabSz="457200">
              <a:lnSpc>
                <a:spcPct val="100000"/>
              </a:lnSpc>
              <a:spcBef>
                <a:spcPct val="20000"/>
              </a:spcBef>
              <a:buClrTx/>
              <a:buNone/>
              <a:defRPr/>
            </a:pPr>
            <a:r>
              <a:rPr lang="fr-BE" sz="2000" b="1" dirty="0">
                <a:solidFill>
                  <a:prstClr val="black"/>
                </a:solidFill>
                <a:latin typeface="Calibri"/>
              </a:rPr>
              <a:t>Principe: </a:t>
            </a:r>
            <a:r>
              <a:rPr lang="fr-BE" sz="2000" b="1" dirty="0" err="1">
                <a:solidFill>
                  <a:prstClr val="black"/>
                </a:solidFill>
                <a:latin typeface="Calibri"/>
              </a:rPr>
              <a:t>vrijheid</a:t>
            </a:r>
            <a:r>
              <a:rPr lang="fr-BE" sz="2000" b="1" dirty="0">
                <a:solidFill>
                  <a:prstClr val="black"/>
                </a:solidFill>
                <a:latin typeface="Calibri"/>
              </a:rPr>
              <a:t> (</a:t>
            </a:r>
            <a:r>
              <a:rPr lang="fr-BE" sz="2000" b="1" dirty="0" err="1">
                <a:solidFill>
                  <a:prstClr val="black"/>
                </a:solidFill>
                <a:latin typeface="Calibri"/>
              </a:rPr>
              <a:t>familie</a:t>
            </a:r>
            <a:r>
              <a:rPr lang="fr-BE" sz="2000" b="1" dirty="0">
                <a:solidFill>
                  <a:prstClr val="black"/>
                </a:solidFill>
                <a:latin typeface="Calibri"/>
              </a:rPr>
              <a:t>, </a:t>
            </a:r>
            <a:r>
              <a:rPr lang="fr-BE" sz="2000" b="1" dirty="0" err="1">
                <a:solidFill>
                  <a:prstClr val="black"/>
                </a:solidFill>
                <a:latin typeface="Calibri"/>
              </a:rPr>
              <a:t>vrienden</a:t>
            </a:r>
            <a:r>
              <a:rPr lang="fr-BE" sz="2000" b="1" dirty="0">
                <a:solidFill>
                  <a:prstClr val="black"/>
                </a:solidFill>
                <a:latin typeface="Calibri"/>
              </a:rPr>
              <a:t>, </a:t>
            </a:r>
            <a:r>
              <a:rPr lang="fr-BE" sz="2000" b="1" dirty="0" err="1">
                <a:solidFill>
                  <a:prstClr val="black"/>
                </a:solidFill>
                <a:latin typeface="Calibri"/>
              </a:rPr>
              <a:t>professionelen</a:t>
            </a:r>
            <a:r>
              <a:rPr lang="fr-BE" sz="2000" b="1" dirty="0">
                <a:solidFill>
                  <a:prstClr val="black"/>
                </a:solidFill>
                <a:latin typeface="Calibri"/>
              </a:rPr>
              <a:t>…) </a:t>
            </a:r>
          </a:p>
          <a:p>
            <a:pPr marL="0" lvl="0" indent="0" defTabSz="457200">
              <a:lnSpc>
                <a:spcPct val="100000"/>
              </a:lnSpc>
              <a:spcBef>
                <a:spcPct val="20000"/>
              </a:spcBef>
              <a:buClrTx/>
              <a:buNone/>
              <a:defRPr/>
            </a:pPr>
            <a:endParaRPr lang="fr-BE" sz="2000" dirty="0">
              <a:solidFill>
                <a:prstClr val="black"/>
              </a:solidFill>
              <a:latin typeface="Calibri"/>
            </a:endParaRPr>
          </a:p>
          <a:p>
            <a:pPr defTabSz="457200">
              <a:lnSpc>
                <a:spcPct val="100000"/>
              </a:lnSpc>
              <a:spcBef>
                <a:spcPct val="20000"/>
              </a:spcBef>
              <a:buClrTx/>
              <a:defRPr/>
            </a:pPr>
            <a:r>
              <a:rPr lang="fr-BE" sz="2400" dirty="0" err="1">
                <a:solidFill>
                  <a:prstClr val="black"/>
                </a:solidFill>
                <a:latin typeface="Calibri"/>
              </a:rPr>
              <a:t>Vaak</a:t>
            </a:r>
            <a:r>
              <a:rPr lang="fr-BE" sz="2400" dirty="0">
                <a:solidFill>
                  <a:prstClr val="black"/>
                </a:solidFill>
                <a:latin typeface="Calibri"/>
              </a:rPr>
              <a:t> </a:t>
            </a:r>
            <a:r>
              <a:rPr lang="fr-BE" sz="2400" dirty="0" err="1">
                <a:solidFill>
                  <a:prstClr val="black"/>
                </a:solidFill>
                <a:latin typeface="Calibri"/>
              </a:rPr>
              <a:t>afhankelijk</a:t>
            </a:r>
            <a:r>
              <a:rPr lang="fr-BE" sz="2400" dirty="0">
                <a:solidFill>
                  <a:prstClr val="black"/>
                </a:solidFill>
                <a:latin typeface="Calibri"/>
              </a:rPr>
              <a:t> van de </a:t>
            </a:r>
            <a:r>
              <a:rPr lang="fr-BE" sz="2400" dirty="0" err="1">
                <a:solidFill>
                  <a:prstClr val="black"/>
                </a:solidFill>
                <a:latin typeface="Calibri"/>
              </a:rPr>
              <a:t>omschreven</a:t>
            </a:r>
            <a:r>
              <a:rPr lang="fr-BE" sz="2400" dirty="0">
                <a:solidFill>
                  <a:prstClr val="black"/>
                </a:solidFill>
                <a:latin typeface="Calibri"/>
              </a:rPr>
              <a:t> </a:t>
            </a:r>
            <a:r>
              <a:rPr lang="fr-BE" sz="2400" dirty="0" err="1">
                <a:solidFill>
                  <a:prstClr val="black"/>
                </a:solidFill>
                <a:latin typeface="Calibri"/>
              </a:rPr>
              <a:t>taken</a:t>
            </a:r>
            <a:r>
              <a:rPr lang="fr-BE" sz="2400" dirty="0">
                <a:solidFill>
                  <a:prstClr val="black"/>
                </a:solidFill>
                <a:latin typeface="Calibri"/>
              </a:rPr>
              <a:t> (</a:t>
            </a:r>
            <a:r>
              <a:rPr lang="fr-BE" sz="2400" dirty="0" err="1">
                <a:solidFill>
                  <a:prstClr val="black"/>
                </a:solidFill>
                <a:latin typeface="Calibri"/>
              </a:rPr>
              <a:t>bv</a:t>
            </a:r>
            <a:r>
              <a:rPr lang="fr-BE" sz="2400" dirty="0">
                <a:solidFill>
                  <a:prstClr val="black"/>
                </a:solidFill>
                <a:latin typeface="Calibri"/>
              </a:rPr>
              <a:t>. </a:t>
            </a:r>
            <a:r>
              <a:rPr lang="fr-BE" sz="2400" dirty="0" err="1">
                <a:solidFill>
                  <a:prstClr val="black"/>
                </a:solidFill>
                <a:latin typeface="Calibri"/>
              </a:rPr>
              <a:t>professionele</a:t>
            </a:r>
            <a:r>
              <a:rPr lang="fr-BE" sz="2400" dirty="0">
                <a:solidFill>
                  <a:prstClr val="black"/>
                </a:solidFill>
                <a:latin typeface="Calibri"/>
              </a:rPr>
              <a:t> </a:t>
            </a:r>
            <a:r>
              <a:rPr lang="fr-BE" sz="2400" dirty="0" err="1">
                <a:solidFill>
                  <a:prstClr val="black"/>
                </a:solidFill>
                <a:latin typeface="Calibri"/>
              </a:rPr>
              <a:t>handelingen</a:t>
            </a:r>
            <a:r>
              <a:rPr lang="fr-BE" sz="2400" dirty="0">
                <a:solidFill>
                  <a:prstClr val="black"/>
                </a:solidFill>
                <a:latin typeface="Calibri"/>
              </a:rPr>
              <a:t> versus privé-</a:t>
            </a:r>
            <a:r>
              <a:rPr lang="fr-BE" sz="2400" dirty="0" err="1">
                <a:solidFill>
                  <a:prstClr val="black"/>
                </a:solidFill>
                <a:latin typeface="Calibri"/>
              </a:rPr>
              <a:t>handelingen</a:t>
            </a:r>
            <a:r>
              <a:rPr lang="fr-BE" sz="2400" dirty="0">
                <a:solidFill>
                  <a:prstClr val="black"/>
                </a:solidFill>
                <a:latin typeface="Calibri"/>
              </a:rPr>
              <a:t>)</a:t>
            </a:r>
          </a:p>
          <a:p>
            <a:pPr defTabSz="457200">
              <a:lnSpc>
                <a:spcPct val="100000"/>
              </a:lnSpc>
              <a:spcBef>
                <a:spcPct val="20000"/>
              </a:spcBef>
              <a:buClrTx/>
              <a:defRPr/>
            </a:pPr>
            <a:r>
              <a:rPr lang="fr-BE" sz="2400" b="1" dirty="0" err="1">
                <a:solidFill>
                  <a:prstClr val="black"/>
                </a:solidFill>
                <a:latin typeface="Calibri"/>
              </a:rPr>
              <a:t>Vermijd</a:t>
            </a:r>
            <a:r>
              <a:rPr lang="fr-BE" sz="2400" b="1" dirty="0">
                <a:solidFill>
                  <a:prstClr val="black"/>
                </a:solidFill>
                <a:latin typeface="Calibri"/>
              </a:rPr>
              <a:t> </a:t>
            </a:r>
            <a:r>
              <a:rPr lang="fr-BE" sz="2400" b="1" dirty="0" err="1">
                <a:solidFill>
                  <a:prstClr val="black"/>
                </a:solidFill>
                <a:latin typeface="Calibri"/>
              </a:rPr>
              <a:t>conflicten</a:t>
            </a:r>
            <a:r>
              <a:rPr lang="fr-BE" sz="2400" b="1" dirty="0">
                <a:solidFill>
                  <a:prstClr val="black"/>
                </a:solidFill>
                <a:latin typeface="Calibri"/>
              </a:rPr>
              <a:t> </a:t>
            </a:r>
            <a:r>
              <a:rPr lang="fr-BE" sz="2400" dirty="0" err="1">
                <a:solidFill>
                  <a:prstClr val="black"/>
                </a:solidFill>
                <a:latin typeface="Calibri"/>
              </a:rPr>
              <a:t>tussen</a:t>
            </a:r>
            <a:r>
              <a:rPr lang="fr-BE" sz="2400" dirty="0">
                <a:solidFill>
                  <a:prstClr val="black"/>
                </a:solidFill>
                <a:latin typeface="Calibri"/>
              </a:rPr>
              <a:t> </a:t>
            </a:r>
            <a:r>
              <a:rPr lang="fr-BE" sz="2400" dirty="0" err="1">
                <a:solidFill>
                  <a:prstClr val="black"/>
                </a:solidFill>
                <a:latin typeface="Calibri"/>
              </a:rPr>
              <a:t>lasthebbers</a:t>
            </a:r>
            <a:r>
              <a:rPr lang="fr-BE" sz="2400" dirty="0">
                <a:solidFill>
                  <a:prstClr val="black"/>
                </a:solidFill>
                <a:latin typeface="Calibri"/>
              </a:rPr>
              <a:t> </a:t>
            </a:r>
            <a:r>
              <a:rPr lang="fr-BE" sz="2400" dirty="0" err="1">
                <a:solidFill>
                  <a:prstClr val="black"/>
                </a:solidFill>
                <a:latin typeface="Calibri"/>
              </a:rPr>
              <a:t>door</a:t>
            </a:r>
            <a:r>
              <a:rPr lang="fr-BE" sz="2400" dirty="0">
                <a:solidFill>
                  <a:prstClr val="black"/>
                </a:solidFill>
                <a:latin typeface="Calibri"/>
              </a:rPr>
              <a:t> </a:t>
            </a:r>
            <a:r>
              <a:rPr lang="fr-BE" sz="2400" dirty="0" err="1">
                <a:solidFill>
                  <a:prstClr val="black"/>
                </a:solidFill>
                <a:latin typeface="Calibri"/>
              </a:rPr>
              <a:t>duidelijke</a:t>
            </a:r>
            <a:r>
              <a:rPr lang="fr-BE" sz="2400" dirty="0">
                <a:solidFill>
                  <a:prstClr val="black"/>
                </a:solidFill>
                <a:latin typeface="Calibri"/>
              </a:rPr>
              <a:t> </a:t>
            </a:r>
            <a:r>
              <a:rPr lang="fr-BE" sz="2400" dirty="0" err="1">
                <a:solidFill>
                  <a:prstClr val="black"/>
                </a:solidFill>
                <a:latin typeface="Calibri"/>
              </a:rPr>
              <a:t>instructies</a:t>
            </a:r>
            <a:r>
              <a:rPr lang="fr-BE" sz="2400" dirty="0">
                <a:solidFill>
                  <a:prstClr val="black"/>
                </a:solidFill>
                <a:latin typeface="Calibri"/>
              </a:rPr>
              <a:t> te </a:t>
            </a:r>
            <a:r>
              <a:rPr lang="fr-BE" sz="2400" dirty="0" err="1">
                <a:solidFill>
                  <a:prstClr val="black"/>
                </a:solidFill>
                <a:latin typeface="Calibri"/>
              </a:rPr>
              <a:t>geven</a:t>
            </a:r>
            <a:r>
              <a:rPr lang="fr-BE" sz="2400" dirty="0">
                <a:solidFill>
                  <a:prstClr val="black"/>
                </a:solidFill>
                <a:latin typeface="Calibri"/>
              </a:rPr>
              <a:t>. </a:t>
            </a:r>
          </a:p>
          <a:p>
            <a:pPr defTabSz="457200">
              <a:lnSpc>
                <a:spcPct val="100000"/>
              </a:lnSpc>
              <a:spcBef>
                <a:spcPct val="20000"/>
              </a:spcBef>
              <a:buClrTx/>
              <a:defRPr/>
            </a:pPr>
            <a:r>
              <a:rPr lang="fr-BE" sz="2400" b="1" dirty="0" err="1">
                <a:solidFill>
                  <a:prstClr val="black"/>
                </a:solidFill>
                <a:latin typeface="Calibri"/>
              </a:rPr>
              <a:t>Vermijd</a:t>
            </a:r>
            <a:r>
              <a:rPr lang="fr-BE" sz="2400" b="1" dirty="0">
                <a:solidFill>
                  <a:prstClr val="black"/>
                </a:solidFill>
                <a:latin typeface="Calibri"/>
              </a:rPr>
              <a:t> </a:t>
            </a:r>
            <a:r>
              <a:rPr lang="fr-BE" sz="2400" b="1" dirty="0" err="1">
                <a:solidFill>
                  <a:prstClr val="black"/>
                </a:solidFill>
                <a:latin typeface="Calibri"/>
              </a:rPr>
              <a:t>belangenconflicten</a:t>
            </a:r>
            <a:r>
              <a:rPr lang="fr-BE" sz="2400" b="1" dirty="0">
                <a:solidFill>
                  <a:prstClr val="black"/>
                </a:solidFill>
                <a:latin typeface="Calibri"/>
              </a:rPr>
              <a:t> </a:t>
            </a:r>
            <a:r>
              <a:rPr lang="fr-BE" sz="2400" dirty="0" err="1">
                <a:solidFill>
                  <a:prstClr val="black"/>
                </a:solidFill>
                <a:latin typeface="Calibri"/>
              </a:rPr>
              <a:t>door</a:t>
            </a:r>
            <a:r>
              <a:rPr lang="fr-BE" sz="2400" dirty="0">
                <a:solidFill>
                  <a:prstClr val="black"/>
                </a:solidFill>
                <a:latin typeface="Calibri"/>
              </a:rPr>
              <a:t> </a:t>
            </a:r>
            <a:r>
              <a:rPr lang="fr-BE" sz="2400" dirty="0" err="1">
                <a:solidFill>
                  <a:prstClr val="black"/>
                </a:solidFill>
                <a:latin typeface="Calibri"/>
              </a:rPr>
              <a:t>eventueel</a:t>
            </a:r>
            <a:r>
              <a:rPr lang="fr-BE" sz="2400" dirty="0">
                <a:solidFill>
                  <a:prstClr val="black"/>
                </a:solidFill>
                <a:latin typeface="Calibri"/>
              </a:rPr>
              <a:t> </a:t>
            </a:r>
            <a:r>
              <a:rPr lang="fr-BE" sz="2400" dirty="0" err="1">
                <a:solidFill>
                  <a:prstClr val="black"/>
                </a:solidFill>
                <a:latin typeface="Calibri"/>
              </a:rPr>
              <a:t>lasthebbers</a:t>
            </a:r>
            <a:r>
              <a:rPr lang="fr-BE" sz="2400" dirty="0">
                <a:solidFill>
                  <a:prstClr val="black"/>
                </a:solidFill>
                <a:latin typeface="Calibri"/>
              </a:rPr>
              <a:t> ad hoc </a:t>
            </a:r>
            <a:r>
              <a:rPr lang="fr-BE" sz="2400" dirty="0" err="1">
                <a:solidFill>
                  <a:prstClr val="black"/>
                </a:solidFill>
                <a:latin typeface="Calibri"/>
              </a:rPr>
              <a:t>aan</a:t>
            </a:r>
            <a:r>
              <a:rPr lang="fr-BE" sz="2400" dirty="0">
                <a:solidFill>
                  <a:prstClr val="black"/>
                </a:solidFill>
                <a:latin typeface="Calibri"/>
              </a:rPr>
              <a:t> te </a:t>
            </a:r>
            <a:r>
              <a:rPr lang="fr-BE" sz="2400" dirty="0" err="1">
                <a:solidFill>
                  <a:prstClr val="black"/>
                </a:solidFill>
                <a:latin typeface="Calibri"/>
              </a:rPr>
              <a:t>stellen</a:t>
            </a:r>
            <a:r>
              <a:rPr lang="fr-BE" sz="2400" dirty="0">
                <a:solidFill>
                  <a:prstClr val="black"/>
                </a:solidFill>
                <a:latin typeface="Calibri"/>
              </a:rPr>
              <a:t>. </a:t>
            </a:r>
          </a:p>
          <a:p>
            <a:pPr marL="0" lvl="0" indent="0" defTabSz="457200">
              <a:lnSpc>
                <a:spcPct val="100000"/>
              </a:lnSpc>
              <a:spcBef>
                <a:spcPct val="20000"/>
              </a:spcBef>
              <a:buClrTx/>
              <a:buNone/>
              <a:defRPr/>
            </a:pPr>
            <a:r>
              <a:rPr lang="fr-BE" sz="2400" dirty="0">
                <a:solidFill>
                  <a:prstClr val="black"/>
                </a:solidFill>
                <a:latin typeface="Calibri"/>
              </a:rPr>
              <a:t>	</a:t>
            </a:r>
            <a:r>
              <a:rPr lang="fr-BE" sz="2400" i="1" dirty="0" err="1">
                <a:solidFill>
                  <a:prstClr val="black"/>
                </a:solidFill>
                <a:latin typeface="Calibri"/>
              </a:rPr>
              <a:t>Bv</a:t>
            </a:r>
            <a:r>
              <a:rPr lang="fr-BE" sz="2400" i="1" dirty="0">
                <a:solidFill>
                  <a:prstClr val="black"/>
                </a:solidFill>
                <a:latin typeface="Calibri"/>
              </a:rPr>
              <a:t>. </a:t>
            </a:r>
            <a:r>
              <a:rPr lang="fr-BE" sz="2400" i="1" dirty="0" err="1">
                <a:solidFill>
                  <a:prstClr val="black"/>
                </a:solidFill>
                <a:latin typeface="Calibri"/>
              </a:rPr>
              <a:t>Inplanning</a:t>
            </a:r>
            <a:r>
              <a:rPr lang="fr-BE" sz="2400" i="1" dirty="0">
                <a:solidFill>
                  <a:prstClr val="black"/>
                </a:solidFill>
                <a:latin typeface="Calibri"/>
              </a:rPr>
              <a:t> van </a:t>
            </a:r>
            <a:r>
              <a:rPr lang="fr-BE" sz="2400" i="1" dirty="0" err="1">
                <a:solidFill>
                  <a:prstClr val="black"/>
                </a:solidFill>
                <a:latin typeface="Calibri"/>
              </a:rPr>
              <a:t>schenkingen</a:t>
            </a:r>
            <a:r>
              <a:rPr lang="fr-BE" sz="2400" i="1" dirty="0">
                <a:solidFill>
                  <a:prstClr val="black"/>
                </a:solidFill>
                <a:latin typeface="Calibri"/>
              </a:rPr>
              <a:t> </a:t>
            </a:r>
            <a:r>
              <a:rPr lang="fr-BE" sz="2400" i="1" dirty="0" err="1">
                <a:solidFill>
                  <a:prstClr val="black"/>
                </a:solidFill>
                <a:latin typeface="Calibri"/>
              </a:rPr>
              <a:t>aan</a:t>
            </a:r>
            <a:r>
              <a:rPr lang="fr-BE" sz="2400" i="1" dirty="0">
                <a:solidFill>
                  <a:prstClr val="black"/>
                </a:solidFill>
                <a:latin typeface="Calibri"/>
              </a:rPr>
              <a:t> de </a:t>
            </a:r>
            <a:r>
              <a:rPr lang="fr-BE" sz="2400" i="1" dirty="0" err="1">
                <a:solidFill>
                  <a:prstClr val="black"/>
                </a:solidFill>
                <a:latin typeface="Calibri"/>
              </a:rPr>
              <a:t>kinderen</a:t>
            </a:r>
            <a:r>
              <a:rPr lang="fr-BE" sz="2400" i="1" dirty="0">
                <a:solidFill>
                  <a:prstClr val="black"/>
                </a:solidFill>
                <a:latin typeface="Calibri"/>
              </a:rPr>
              <a:t> met de </a:t>
            </a:r>
            <a:r>
              <a:rPr lang="fr-BE" sz="2400" i="1" dirty="0" err="1">
                <a:solidFill>
                  <a:prstClr val="black"/>
                </a:solidFill>
                <a:latin typeface="Calibri"/>
              </a:rPr>
              <a:t>kinderen</a:t>
            </a:r>
            <a:r>
              <a:rPr lang="fr-BE" sz="2400" i="1" dirty="0">
                <a:solidFill>
                  <a:prstClr val="black"/>
                </a:solidFill>
                <a:latin typeface="Calibri"/>
              </a:rPr>
              <a:t> die </a:t>
            </a:r>
            <a:r>
              <a:rPr lang="fr-BE" sz="2400" i="1" dirty="0" err="1">
                <a:solidFill>
                  <a:prstClr val="black"/>
                </a:solidFill>
                <a:latin typeface="Calibri"/>
              </a:rPr>
              <a:t>aangesteld</a:t>
            </a:r>
            <a:r>
              <a:rPr lang="fr-BE" sz="2400" i="1" dirty="0">
                <a:solidFill>
                  <a:prstClr val="black"/>
                </a:solidFill>
                <a:latin typeface="Calibri"/>
              </a:rPr>
              <a:t> </a:t>
            </a:r>
            <a:r>
              <a:rPr lang="fr-BE" sz="2400" i="1" dirty="0" err="1">
                <a:solidFill>
                  <a:prstClr val="black"/>
                </a:solidFill>
                <a:latin typeface="Calibri"/>
              </a:rPr>
              <a:t>worden</a:t>
            </a:r>
            <a:r>
              <a:rPr lang="fr-BE" sz="2400" i="1" dirty="0">
                <a:solidFill>
                  <a:prstClr val="black"/>
                </a:solidFill>
                <a:latin typeface="Calibri"/>
              </a:rPr>
              <a:t>	</a:t>
            </a:r>
            <a:r>
              <a:rPr lang="fr-BE" sz="2400" i="1" dirty="0" err="1">
                <a:solidFill>
                  <a:prstClr val="black"/>
                </a:solidFill>
                <a:latin typeface="Calibri"/>
              </a:rPr>
              <a:t>als</a:t>
            </a:r>
            <a:r>
              <a:rPr lang="fr-BE" sz="2400" i="1" dirty="0">
                <a:solidFill>
                  <a:prstClr val="black"/>
                </a:solidFill>
                <a:latin typeface="Calibri"/>
              </a:rPr>
              <a:t> </a:t>
            </a:r>
            <a:r>
              <a:rPr lang="fr-BE" sz="2400" i="1" dirty="0" err="1">
                <a:solidFill>
                  <a:prstClr val="black"/>
                </a:solidFill>
                <a:latin typeface="Calibri"/>
              </a:rPr>
              <a:t>lasthebbers</a:t>
            </a:r>
            <a:r>
              <a:rPr lang="fr-BE" sz="2400" i="1" dirty="0">
                <a:solidFill>
                  <a:prstClr val="black"/>
                </a:solidFill>
                <a:latin typeface="Calibri"/>
              </a:rPr>
              <a:t>… </a:t>
            </a:r>
          </a:p>
          <a:p>
            <a:pPr defTabSz="457200">
              <a:lnSpc>
                <a:spcPct val="100000"/>
              </a:lnSpc>
              <a:spcBef>
                <a:spcPct val="20000"/>
              </a:spcBef>
              <a:buClrTx/>
              <a:defRPr/>
            </a:pPr>
            <a:r>
              <a:rPr lang="fr-BE" sz="2400" b="1" dirty="0" err="1">
                <a:solidFill>
                  <a:prstClr val="black"/>
                </a:solidFill>
                <a:latin typeface="Calibri"/>
              </a:rPr>
              <a:t>Duid</a:t>
            </a:r>
            <a:r>
              <a:rPr lang="fr-BE" sz="2400" b="1" dirty="0">
                <a:solidFill>
                  <a:prstClr val="black"/>
                </a:solidFill>
                <a:latin typeface="Calibri"/>
              </a:rPr>
              <a:t> ‘</a:t>
            </a:r>
            <a:r>
              <a:rPr lang="fr-BE" sz="2400" b="1" dirty="0" err="1">
                <a:solidFill>
                  <a:prstClr val="black"/>
                </a:solidFill>
                <a:latin typeface="Calibri"/>
              </a:rPr>
              <a:t>reserve</a:t>
            </a:r>
            <a:r>
              <a:rPr lang="fr-BE" sz="2400" b="1" dirty="0">
                <a:solidFill>
                  <a:prstClr val="black"/>
                </a:solidFill>
                <a:latin typeface="Calibri"/>
              </a:rPr>
              <a:t>’ </a:t>
            </a:r>
            <a:r>
              <a:rPr lang="fr-BE" sz="2400" b="1" dirty="0" err="1">
                <a:solidFill>
                  <a:prstClr val="black"/>
                </a:solidFill>
                <a:latin typeface="Calibri"/>
              </a:rPr>
              <a:t>lasthebbers</a:t>
            </a:r>
            <a:r>
              <a:rPr lang="fr-BE" sz="2400" b="1" dirty="0">
                <a:solidFill>
                  <a:prstClr val="black"/>
                </a:solidFill>
                <a:latin typeface="Calibri"/>
              </a:rPr>
              <a:t> </a:t>
            </a:r>
            <a:r>
              <a:rPr lang="fr-BE" sz="2400" b="1" dirty="0" err="1">
                <a:solidFill>
                  <a:prstClr val="black"/>
                </a:solidFill>
                <a:latin typeface="Calibri"/>
              </a:rPr>
              <a:t>aan</a:t>
            </a:r>
            <a:r>
              <a:rPr lang="fr-BE" sz="2400" b="1" dirty="0">
                <a:solidFill>
                  <a:prstClr val="black"/>
                </a:solidFill>
                <a:latin typeface="Calibri"/>
              </a:rPr>
              <a:t> </a:t>
            </a:r>
            <a:r>
              <a:rPr lang="fr-BE" sz="2400" dirty="0" err="1">
                <a:solidFill>
                  <a:prstClr val="black"/>
                </a:solidFill>
                <a:latin typeface="Calibri"/>
              </a:rPr>
              <a:t>voor</a:t>
            </a:r>
            <a:r>
              <a:rPr lang="fr-BE" sz="2400" dirty="0">
                <a:solidFill>
                  <a:prstClr val="black"/>
                </a:solidFill>
                <a:latin typeface="Calibri"/>
              </a:rPr>
              <a:t> het </a:t>
            </a:r>
            <a:r>
              <a:rPr lang="fr-BE" sz="2400" dirty="0" err="1">
                <a:solidFill>
                  <a:prstClr val="black"/>
                </a:solidFill>
                <a:latin typeface="Calibri"/>
              </a:rPr>
              <a:t>geval</a:t>
            </a:r>
            <a:r>
              <a:rPr lang="fr-BE" sz="2400" dirty="0">
                <a:solidFill>
                  <a:prstClr val="black"/>
                </a:solidFill>
                <a:latin typeface="Calibri"/>
              </a:rPr>
              <a:t> de </a:t>
            </a:r>
            <a:r>
              <a:rPr lang="fr-BE" sz="2400" dirty="0" err="1">
                <a:solidFill>
                  <a:prstClr val="black"/>
                </a:solidFill>
                <a:latin typeface="Calibri"/>
              </a:rPr>
              <a:t>aangeduide</a:t>
            </a:r>
            <a:r>
              <a:rPr lang="fr-BE" sz="2400" dirty="0">
                <a:solidFill>
                  <a:prstClr val="black"/>
                </a:solidFill>
                <a:latin typeface="Calibri"/>
              </a:rPr>
              <a:t> </a:t>
            </a:r>
            <a:r>
              <a:rPr lang="fr-BE" sz="2400" dirty="0" err="1">
                <a:solidFill>
                  <a:prstClr val="black"/>
                </a:solidFill>
                <a:latin typeface="Calibri"/>
              </a:rPr>
              <a:t>lasthebbers</a:t>
            </a:r>
            <a:r>
              <a:rPr lang="fr-BE" sz="2400" dirty="0">
                <a:solidFill>
                  <a:prstClr val="black"/>
                </a:solidFill>
                <a:latin typeface="Calibri"/>
              </a:rPr>
              <a:t> </a:t>
            </a:r>
            <a:r>
              <a:rPr lang="fr-BE" sz="2400" dirty="0" err="1">
                <a:solidFill>
                  <a:prstClr val="black"/>
                </a:solidFill>
                <a:latin typeface="Calibri"/>
              </a:rPr>
              <a:t>zelf</a:t>
            </a:r>
            <a:r>
              <a:rPr lang="fr-BE" sz="2400" dirty="0">
                <a:solidFill>
                  <a:prstClr val="black"/>
                </a:solidFill>
                <a:latin typeface="Calibri"/>
              </a:rPr>
              <a:t> </a:t>
            </a:r>
            <a:r>
              <a:rPr lang="fr-BE" sz="2400" dirty="0" err="1">
                <a:solidFill>
                  <a:prstClr val="black"/>
                </a:solidFill>
                <a:latin typeface="Calibri"/>
              </a:rPr>
              <a:t>onmogelijk</a:t>
            </a:r>
            <a:r>
              <a:rPr lang="fr-BE" sz="2400" dirty="0">
                <a:solidFill>
                  <a:prstClr val="black"/>
                </a:solidFill>
                <a:latin typeface="Calibri"/>
              </a:rPr>
              <a:t> de </a:t>
            </a:r>
            <a:r>
              <a:rPr lang="fr-BE" sz="2400" dirty="0" err="1">
                <a:solidFill>
                  <a:prstClr val="black"/>
                </a:solidFill>
                <a:latin typeface="Calibri"/>
              </a:rPr>
              <a:t>handelingen</a:t>
            </a:r>
            <a:r>
              <a:rPr lang="fr-BE" sz="2400" dirty="0">
                <a:solidFill>
                  <a:prstClr val="black"/>
                </a:solidFill>
                <a:latin typeface="Calibri"/>
              </a:rPr>
              <a:t> </a:t>
            </a:r>
            <a:r>
              <a:rPr lang="fr-BE" sz="2400" dirty="0" err="1">
                <a:solidFill>
                  <a:prstClr val="black"/>
                </a:solidFill>
                <a:latin typeface="Calibri"/>
              </a:rPr>
              <a:t>willen</a:t>
            </a:r>
            <a:r>
              <a:rPr lang="fr-BE" sz="2400" dirty="0">
                <a:solidFill>
                  <a:prstClr val="black"/>
                </a:solidFill>
                <a:latin typeface="Calibri"/>
              </a:rPr>
              <a:t> of </a:t>
            </a:r>
            <a:r>
              <a:rPr lang="fr-BE" sz="2400" dirty="0" err="1">
                <a:solidFill>
                  <a:prstClr val="black"/>
                </a:solidFill>
                <a:latin typeface="Calibri"/>
              </a:rPr>
              <a:t>kunnen</a:t>
            </a:r>
            <a:r>
              <a:rPr lang="fr-BE" sz="2400" dirty="0">
                <a:solidFill>
                  <a:prstClr val="black"/>
                </a:solidFill>
                <a:latin typeface="Calibri"/>
              </a:rPr>
              <a:t> </a:t>
            </a:r>
            <a:r>
              <a:rPr lang="fr-BE" sz="2400" dirty="0" err="1">
                <a:solidFill>
                  <a:prstClr val="black"/>
                </a:solidFill>
                <a:latin typeface="Calibri"/>
              </a:rPr>
              <a:t>stellen</a:t>
            </a:r>
            <a:r>
              <a:rPr lang="fr-BE" sz="2400" dirty="0">
                <a:solidFill>
                  <a:prstClr val="black"/>
                </a:solidFill>
                <a:latin typeface="Calibri"/>
              </a:rPr>
              <a:t>. </a:t>
            </a:r>
          </a:p>
          <a:p>
            <a:pPr marL="0" lvl="0" indent="0" defTabSz="457200">
              <a:lnSpc>
                <a:spcPct val="100000"/>
              </a:lnSpc>
              <a:spcBef>
                <a:spcPct val="20000"/>
              </a:spcBef>
              <a:buClrTx/>
              <a:buNone/>
              <a:defRPr/>
            </a:pPr>
            <a:endParaRPr lang="fr-BE" sz="2400" dirty="0">
              <a:solidFill>
                <a:prstClr val="black"/>
              </a:solidFill>
              <a:latin typeface="Calibri"/>
            </a:endParaRPr>
          </a:p>
          <a:p>
            <a:pPr marL="0" lvl="0" indent="0" defTabSz="457200">
              <a:lnSpc>
                <a:spcPct val="100000"/>
              </a:lnSpc>
              <a:spcBef>
                <a:spcPct val="20000"/>
              </a:spcBef>
              <a:buClrTx/>
              <a:buNone/>
              <a:defRPr/>
            </a:pPr>
            <a:r>
              <a:rPr lang="fr-BE" sz="2400" dirty="0" err="1">
                <a:solidFill>
                  <a:prstClr val="black"/>
                </a:solidFill>
                <a:latin typeface="Calibri"/>
              </a:rPr>
              <a:t>Krijgen</a:t>
            </a:r>
            <a:r>
              <a:rPr lang="fr-BE" sz="2400" dirty="0">
                <a:solidFill>
                  <a:prstClr val="black"/>
                </a:solidFill>
                <a:latin typeface="Calibri"/>
              </a:rPr>
              <a:t> de </a:t>
            </a:r>
            <a:r>
              <a:rPr lang="fr-BE" sz="2400" dirty="0" err="1">
                <a:solidFill>
                  <a:prstClr val="black"/>
                </a:solidFill>
                <a:latin typeface="Calibri"/>
              </a:rPr>
              <a:t>lasthebbers</a:t>
            </a:r>
            <a:r>
              <a:rPr lang="fr-BE" sz="2400" dirty="0">
                <a:solidFill>
                  <a:prstClr val="black"/>
                </a:solidFill>
                <a:latin typeface="Calibri"/>
              </a:rPr>
              <a:t> </a:t>
            </a:r>
            <a:r>
              <a:rPr lang="fr-BE" sz="2400" b="1" dirty="0" err="1">
                <a:solidFill>
                  <a:prstClr val="black"/>
                </a:solidFill>
                <a:latin typeface="Calibri"/>
              </a:rPr>
              <a:t>een</a:t>
            </a:r>
            <a:r>
              <a:rPr lang="fr-BE" sz="2400" b="1" dirty="0">
                <a:solidFill>
                  <a:prstClr val="black"/>
                </a:solidFill>
                <a:latin typeface="Calibri"/>
              </a:rPr>
              <a:t> </a:t>
            </a:r>
            <a:r>
              <a:rPr lang="fr-BE" sz="2400" b="1" dirty="0" err="1">
                <a:solidFill>
                  <a:prstClr val="black"/>
                </a:solidFill>
                <a:latin typeface="Calibri"/>
              </a:rPr>
              <a:t>vergoeding</a:t>
            </a:r>
            <a:r>
              <a:rPr lang="fr-BE" sz="2400" b="1" dirty="0">
                <a:solidFill>
                  <a:prstClr val="black"/>
                </a:solidFill>
                <a:latin typeface="Calibri"/>
              </a:rPr>
              <a:t>?</a:t>
            </a:r>
            <a:r>
              <a:rPr lang="fr-BE" sz="2400" dirty="0">
                <a:solidFill>
                  <a:prstClr val="black"/>
                </a:solidFill>
                <a:latin typeface="Calibri"/>
              </a:rPr>
              <a:t> Principe niet, maar </a:t>
            </a:r>
            <a:r>
              <a:rPr lang="fr-BE" sz="2400" dirty="0" err="1">
                <a:solidFill>
                  <a:prstClr val="black"/>
                </a:solidFill>
                <a:latin typeface="Calibri"/>
              </a:rPr>
              <a:t>een</a:t>
            </a:r>
            <a:r>
              <a:rPr lang="fr-BE" sz="2400" dirty="0">
                <a:solidFill>
                  <a:prstClr val="black"/>
                </a:solidFill>
                <a:latin typeface="Calibri"/>
              </a:rPr>
              <a:t> </a:t>
            </a:r>
            <a:r>
              <a:rPr lang="fr-BE" sz="2400" dirty="0" err="1">
                <a:solidFill>
                  <a:prstClr val="black"/>
                </a:solidFill>
                <a:latin typeface="Calibri"/>
              </a:rPr>
              <a:t>vergoeding</a:t>
            </a:r>
            <a:r>
              <a:rPr lang="fr-BE" sz="2400" dirty="0">
                <a:solidFill>
                  <a:prstClr val="black"/>
                </a:solidFill>
                <a:latin typeface="Calibri"/>
              </a:rPr>
              <a:t> </a:t>
            </a:r>
            <a:r>
              <a:rPr lang="fr-BE" sz="2400" dirty="0" err="1">
                <a:solidFill>
                  <a:prstClr val="black"/>
                </a:solidFill>
                <a:latin typeface="Calibri"/>
              </a:rPr>
              <a:t>voor</a:t>
            </a:r>
            <a:r>
              <a:rPr lang="fr-BE" sz="2400" dirty="0">
                <a:solidFill>
                  <a:prstClr val="black"/>
                </a:solidFill>
                <a:latin typeface="Calibri"/>
              </a:rPr>
              <a:t> </a:t>
            </a:r>
            <a:r>
              <a:rPr lang="fr-BE" sz="2400" dirty="0" err="1">
                <a:solidFill>
                  <a:prstClr val="black"/>
                </a:solidFill>
                <a:latin typeface="Calibri"/>
              </a:rPr>
              <a:t>bepaalde</a:t>
            </a:r>
            <a:r>
              <a:rPr lang="fr-BE" sz="2400" dirty="0">
                <a:solidFill>
                  <a:prstClr val="black"/>
                </a:solidFill>
                <a:latin typeface="Calibri"/>
              </a:rPr>
              <a:t> </a:t>
            </a:r>
            <a:r>
              <a:rPr lang="fr-BE" sz="2400" dirty="0" err="1">
                <a:solidFill>
                  <a:prstClr val="black"/>
                </a:solidFill>
                <a:latin typeface="Calibri"/>
              </a:rPr>
              <a:t>uitgaven</a:t>
            </a:r>
            <a:r>
              <a:rPr lang="fr-BE" sz="2400" dirty="0">
                <a:solidFill>
                  <a:prstClr val="black"/>
                </a:solidFill>
                <a:latin typeface="Calibri"/>
              </a:rPr>
              <a:t> kan. </a:t>
            </a:r>
            <a:r>
              <a:rPr lang="fr-BE" sz="2400" dirty="0" err="1">
                <a:solidFill>
                  <a:prstClr val="black"/>
                </a:solidFill>
                <a:latin typeface="Calibri"/>
              </a:rPr>
              <a:t>Hoe</a:t>
            </a:r>
            <a:r>
              <a:rPr lang="fr-BE" sz="2400" dirty="0">
                <a:solidFill>
                  <a:prstClr val="black"/>
                </a:solidFill>
                <a:latin typeface="Calibri"/>
              </a:rPr>
              <a:t> dan </a:t>
            </a:r>
            <a:r>
              <a:rPr lang="fr-BE" sz="2400" dirty="0" err="1">
                <a:solidFill>
                  <a:prstClr val="black"/>
                </a:solidFill>
                <a:latin typeface="Calibri"/>
              </a:rPr>
              <a:t>ook</a:t>
            </a:r>
            <a:r>
              <a:rPr lang="fr-BE" sz="2400" dirty="0">
                <a:solidFill>
                  <a:prstClr val="black"/>
                </a:solidFill>
                <a:latin typeface="Calibri"/>
              </a:rPr>
              <a:t> → </a:t>
            </a:r>
            <a:r>
              <a:rPr lang="fr-BE" sz="2400" dirty="0" err="1">
                <a:solidFill>
                  <a:prstClr val="black"/>
                </a:solidFill>
                <a:latin typeface="Calibri"/>
              </a:rPr>
              <a:t>zorgen</a:t>
            </a:r>
            <a:r>
              <a:rPr lang="fr-BE" sz="2400" dirty="0">
                <a:solidFill>
                  <a:prstClr val="black"/>
                </a:solidFill>
                <a:latin typeface="Calibri"/>
              </a:rPr>
              <a:t> </a:t>
            </a:r>
            <a:r>
              <a:rPr lang="fr-BE" sz="2400" dirty="0" err="1">
                <a:solidFill>
                  <a:prstClr val="black"/>
                </a:solidFill>
                <a:latin typeface="Calibri"/>
              </a:rPr>
              <a:t>voor</a:t>
            </a:r>
            <a:r>
              <a:rPr lang="fr-BE" sz="2400" dirty="0">
                <a:solidFill>
                  <a:prstClr val="black"/>
                </a:solidFill>
                <a:latin typeface="Calibri"/>
              </a:rPr>
              <a:t> </a:t>
            </a:r>
            <a:r>
              <a:rPr lang="fr-BE" sz="2400" b="1" dirty="0" err="1">
                <a:solidFill>
                  <a:prstClr val="black"/>
                </a:solidFill>
                <a:latin typeface="Calibri"/>
              </a:rPr>
              <a:t>duidelijkheid</a:t>
            </a:r>
            <a:r>
              <a:rPr lang="fr-BE" sz="2400" b="1" dirty="0">
                <a:solidFill>
                  <a:prstClr val="black"/>
                </a:solidFill>
                <a:latin typeface="Calibri"/>
              </a:rPr>
              <a:t>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852" y="2103437"/>
            <a:ext cx="1325563" cy="1325563"/>
          </a:xfrm>
          <a:prstGeom prst="rect">
            <a:avLst/>
          </a:prstGeom>
        </p:spPr>
      </p:pic>
      <p:sp>
        <p:nvSpPr>
          <p:cNvPr id="8" name="Rectangle 7"/>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4247349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a:t>Buitengerechtelijke bescherming? </a:t>
            </a:r>
          </a:p>
        </p:txBody>
      </p:sp>
      <p:sp>
        <p:nvSpPr>
          <p:cNvPr id="5" name="Content Placeholder 4"/>
          <p:cNvSpPr>
            <a:spLocks noGrp="1"/>
          </p:cNvSpPr>
          <p:nvPr>
            <p:ph idx="1"/>
          </p:nvPr>
        </p:nvSpPr>
        <p:spPr>
          <a:xfrm>
            <a:off x="406594" y="1690688"/>
            <a:ext cx="11614688" cy="4351338"/>
          </a:xfrm>
        </p:spPr>
        <p:txBody>
          <a:bodyPr>
            <a:normAutofit/>
          </a:bodyPr>
          <a:lstStyle/>
          <a:p>
            <a:pPr>
              <a:lnSpc>
                <a:spcPct val="100000"/>
              </a:lnSpc>
            </a:pPr>
            <a:r>
              <a:rPr lang="nl-NL" sz="2400" dirty="0"/>
              <a:t>Vanaf het moment van de wilsonbekwaamheid mag de lasthebber de in de zorgvolmacht toegekende taken uitvoeren zonder dat de rechter er in moet tussenkomen of toestemming moet geven:</a:t>
            </a:r>
            <a:br>
              <a:rPr lang="nl-NL" sz="2400" dirty="0"/>
            </a:br>
            <a:r>
              <a:rPr lang="nl-NL" sz="2400" dirty="0">
                <a:solidFill>
                  <a:srgbClr val="376076"/>
                </a:solidFill>
              </a:rPr>
              <a:t>→ het is een </a:t>
            </a:r>
            <a:r>
              <a:rPr lang="nl-NL" sz="2400" b="1" u="sng" dirty="0">
                <a:solidFill>
                  <a:srgbClr val="376076"/>
                </a:solidFill>
              </a:rPr>
              <a:t>buiten</a:t>
            </a:r>
            <a:r>
              <a:rPr lang="nl-NL" sz="2400" b="1" dirty="0">
                <a:solidFill>
                  <a:srgbClr val="376076"/>
                </a:solidFill>
              </a:rPr>
              <a:t>gerechtelijke bescherming. </a:t>
            </a:r>
            <a:br>
              <a:rPr lang="nl-NL" sz="2400" dirty="0">
                <a:solidFill>
                  <a:schemeClr val="accent1">
                    <a:lumMod val="75000"/>
                  </a:schemeClr>
                </a:solidFill>
              </a:rPr>
            </a:br>
            <a:br>
              <a:rPr lang="nl-NL" sz="2400" dirty="0">
                <a:solidFill>
                  <a:schemeClr val="accent1">
                    <a:lumMod val="75000"/>
                  </a:schemeClr>
                </a:solidFill>
              </a:rPr>
            </a:br>
            <a:r>
              <a:rPr lang="nl-NL" sz="2400" b="1" dirty="0"/>
              <a:t>Absoluut geen rechterlijke tussenkomst? </a:t>
            </a:r>
          </a:p>
          <a:p>
            <a:pPr marL="0" indent="0">
              <a:lnSpc>
                <a:spcPct val="100000"/>
              </a:lnSpc>
              <a:buNone/>
            </a:pPr>
            <a:r>
              <a:rPr lang="nl-NL" sz="2400" dirty="0"/>
              <a:t>Toch wel. De rechter kan tussenkomen indien er problemen zijn met </a:t>
            </a:r>
            <a:r>
              <a:rPr lang="nl-NL" sz="2400" b="1" dirty="0"/>
              <a:t>de uitvoering </a:t>
            </a:r>
            <a:r>
              <a:rPr lang="nl-NL" sz="2400" dirty="0"/>
              <a:t>van de zorgvolmacht of wanneer de persoon onvoldoende wordt beschermd door de zorgvolmacht.</a:t>
            </a:r>
          </a:p>
        </p:txBody>
      </p:sp>
      <p:sp>
        <p:nvSpPr>
          <p:cNvPr id="6" name="Rectangle 5"/>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507923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a:t>EINDE van de zorgvolmacht </a:t>
            </a:r>
          </a:p>
        </p:txBody>
      </p:sp>
      <p:sp>
        <p:nvSpPr>
          <p:cNvPr id="5" name="Content Placeholder 4"/>
          <p:cNvSpPr>
            <a:spLocks noGrp="1"/>
          </p:cNvSpPr>
          <p:nvPr>
            <p:ph idx="1"/>
          </p:nvPr>
        </p:nvSpPr>
        <p:spPr>
          <a:xfrm>
            <a:off x="406594" y="1690688"/>
            <a:ext cx="11614688" cy="4351338"/>
          </a:xfrm>
        </p:spPr>
        <p:txBody>
          <a:bodyPr>
            <a:normAutofit/>
          </a:bodyPr>
          <a:lstStyle/>
          <a:p>
            <a:pPr marL="0" lvl="0" indent="0" defTabSz="457200">
              <a:lnSpc>
                <a:spcPct val="100000"/>
              </a:lnSpc>
              <a:spcBef>
                <a:spcPct val="20000"/>
              </a:spcBef>
              <a:buClrTx/>
              <a:buNone/>
              <a:defRPr/>
            </a:pPr>
            <a:r>
              <a:rPr lang="fr-BE" sz="2400" b="1" dirty="0" err="1">
                <a:solidFill>
                  <a:prstClr val="black"/>
                </a:solidFill>
                <a:latin typeface="Calibri"/>
              </a:rPr>
              <a:t>Overlijden</a:t>
            </a:r>
            <a:r>
              <a:rPr lang="fr-BE" sz="2400" b="1" dirty="0">
                <a:solidFill>
                  <a:prstClr val="black"/>
                </a:solidFill>
                <a:latin typeface="Calibri"/>
              </a:rPr>
              <a:t> van de </a:t>
            </a:r>
            <a:r>
              <a:rPr lang="fr-BE" sz="2400" b="1" dirty="0" err="1">
                <a:solidFill>
                  <a:prstClr val="black"/>
                </a:solidFill>
                <a:latin typeface="Calibri"/>
              </a:rPr>
              <a:t>lastgever</a:t>
            </a:r>
            <a:r>
              <a:rPr lang="fr-BE" sz="2400" b="1" dirty="0">
                <a:solidFill>
                  <a:prstClr val="black"/>
                </a:solidFill>
                <a:latin typeface="Calibri"/>
              </a:rPr>
              <a:t>: </a:t>
            </a:r>
            <a:r>
              <a:rPr lang="fr-BE" sz="2400" dirty="0" err="1">
                <a:solidFill>
                  <a:prstClr val="black"/>
                </a:solidFill>
                <a:latin typeface="Calibri"/>
              </a:rPr>
              <a:t>zorgvolmacht</a:t>
            </a:r>
            <a:r>
              <a:rPr lang="fr-BE" sz="2400" dirty="0">
                <a:solidFill>
                  <a:prstClr val="black"/>
                </a:solidFill>
                <a:latin typeface="Calibri"/>
              </a:rPr>
              <a:t> </a:t>
            </a:r>
            <a:r>
              <a:rPr lang="fr-BE" sz="2400" dirty="0" err="1">
                <a:solidFill>
                  <a:prstClr val="black"/>
                </a:solidFill>
                <a:latin typeface="Calibri"/>
              </a:rPr>
              <a:t>neemt</a:t>
            </a:r>
            <a:r>
              <a:rPr lang="fr-BE" sz="2400" dirty="0">
                <a:solidFill>
                  <a:prstClr val="black"/>
                </a:solidFill>
                <a:latin typeface="Calibri"/>
              </a:rPr>
              <a:t> </a:t>
            </a:r>
            <a:r>
              <a:rPr lang="fr-BE" sz="2400" dirty="0" err="1">
                <a:solidFill>
                  <a:prstClr val="black"/>
                </a:solidFill>
                <a:latin typeface="Calibri"/>
              </a:rPr>
              <a:t>een</a:t>
            </a:r>
            <a:r>
              <a:rPr lang="fr-BE" sz="2400" dirty="0">
                <a:solidFill>
                  <a:prstClr val="black"/>
                </a:solidFill>
                <a:latin typeface="Calibri"/>
              </a:rPr>
              <a:t> </a:t>
            </a:r>
            <a:r>
              <a:rPr lang="fr-BE" sz="2400" dirty="0" err="1">
                <a:solidFill>
                  <a:prstClr val="black"/>
                </a:solidFill>
                <a:latin typeface="Calibri"/>
              </a:rPr>
              <a:t>einde</a:t>
            </a:r>
            <a:endParaRPr lang="fr-BE" sz="2400" dirty="0">
              <a:solidFill>
                <a:prstClr val="black"/>
              </a:solidFill>
              <a:latin typeface="Calibri"/>
            </a:endParaRPr>
          </a:p>
          <a:p>
            <a:pPr marL="0" lvl="0" indent="0" defTabSz="457200">
              <a:lnSpc>
                <a:spcPct val="100000"/>
              </a:lnSpc>
              <a:spcBef>
                <a:spcPct val="20000"/>
              </a:spcBef>
              <a:buClrTx/>
              <a:buNone/>
              <a:defRPr/>
            </a:pPr>
            <a:endParaRPr lang="fr-BE" sz="2400" b="1" dirty="0">
              <a:solidFill>
                <a:prstClr val="black"/>
              </a:solidFill>
              <a:latin typeface="Calibri"/>
            </a:endParaRPr>
          </a:p>
          <a:p>
            <a:pPr marL="0" lvl="0" indent="0" defTabSz="457200">
              <a:lnSpc>
                <a:spcPct val="100000"/>
              </a:lnSpc>
              <a:spcBef>
                <a:spcPct val="20000"/>
              </a:spcBef>
              <a:buClrTx/>
              <a:buNone/>
              <a:defRPr/>
            </a:pPr>
            <a:r>
              <a:rPr lang="fr-BE" sz="2400" b="1" dirty="0" err="1">
                <a:solidFill>
                  <a:prstClr val="black"/>
                </a:solidFill>
                <a:latin typeface="Calibri"/>
              </a:rPr>
              <a:t>Overlijden</a:t>
            </a:r>
            <a:r>
              <a:rPr lang="fr-BE" sz="2400" b="1" dirty="0">
                <a:solidFill>
                  <a:prstClr val="black"/>
                </a:solidFill>
                <a:latin typeface="Calibri"/>
              </a:rPr>
              <a:t> of </a:t>
            </a:r>
            <a:r>
              <a:rPr lang="fr-BE" sz="2400" b="1" dirty="0" err="1">
                <a:solidFill>
                  <a:prstClr val="black"/>
                </a:solidFill>
                <a:latin typeface="Calibri"/>
              </a:rPr>
              <a:t>wilsonbekwaamheid</a:t>
            </a:r>
            <a:r>
              <a:rPr lang="fr-BE" sz="2400" b="1" dirty="0">
                <a:solidFill>
                  <a:prstClr val="black"/>
                </a:solidFill>
                <a:latin typeface="Calibri"/>
              </a:rPr>
              <a:t> van de </a:t>
            </a:r>
            <a:r>
              <a:rPr lang="fr-BE" sz="2400" b="1" dirty="0" err="1">
                <a:solidFill>
                  <a:prstClr val="black"/>
                </a:solidFill>
                <a:latin typeface="Calibri"/>
              </a:rPr>
              <a:t>lasthebber</a:t>
            </a:r>
            <a:r>
              <a:rPr lang="fr-BE" sz="2400" b="1" dirty="0">
                <a:solidFill>
                  <a:prstClr val="black"/>
                </a:solidFill>
                <a:latin typeface="Calibri"/>
              </a:rPr>
              <a:t>(s):</a:t>
            </a:r>
            <a:r>
              <a:rPr lang="fr-BE" sz="2400" dirty="0">
                <a:solidFill>
                  <a:prstClr val="black"/>
                </a:solidFill>
                <a:latin typeface="Calibri"/>
              </a:rPr>
              <a:t> best </a:t>
            </a:r>
            <a:r>
              <a:rPr lang="fr-BE" sz="2400" dirty="0" err="1">
                <a:solidFill>
                  <a:prstClr val="black"/>
                </a:solidFill>
                <a:latin typeface="Calibri"/>
              </a:rPr>
              <a:t>een</a:t>
            </a:r>
            <a:r>
              <a:rPr lang="fr-BE" sz="2400" dirty="0">
                <a:solidFill>
                  <a:prstClr val="black"/>
                </a:solidFill>
                <a:latin typeface="Calibri"/>
              </a:rPr>
              <a:t> </a:t>
            </a:r>
            <a:r>
              <a:rPr lang="fr-BE" sz="2400" dirty="0" err="1">
                <a:solidFill>
                  <a:prstClr val="black"/>
                </a:solidFill>
                <a:latin typeface="Calibri"/>
              </a:rPr>
              <a:t>oplossing</a:t>
            </a:r>
            <a:r>
              <a:rPr lang="fr-BE" sz="2400" dirty="0">
                <a:solidFill>
                  <a:prstClr val="black"/>
                </a:solidFill>
                <a:latin typeface="Calibri"/>
              </a:rPr>
              <a:t> </a:t>
            </a:r>
            <a:r>
              <a:rPr lang="fr-BE" sz="2400" dirty="0" err="1">
                <a:solidFill>
                  <a:prstClr val="black"/>
                </a:solidFill>
                <a:latin typeface="Calibri"/>
              </a:rPr>
              <a:t>voorzien</a:t>
            </a:r>
            <a:r>
              <a:rPr lang="fr-BE" sz="2400" dirty="0">
                <a:solidFill>
                  <a:prstClr val="black"/>
                </a:solidFill>
                <a:latin typeface="Calibri"/>
              </a:rPr>
              <a:t> in de </a:t>
            </a:r>
            <a:r>
              <a:rPr lang="fr-BE" sz="2400" dirty="0" err="1">
                <a:solidFill>
                  <a:prstClr val="black"/>
                </a:solidFill>
                <a:latin typeface="Calibri"/>
              </a:rPr>
              <a:t>zorgvolmacht</a:t>
            </a:r>
            <a:r>
              <a:rPr lang="fr-BE" sz="2400" dirty="0">
                <a:solidFill>
                  <a:prstClr val="black"/>
                </a:solidFill>
                <a:latin typeface="Calibri"/>
              </a:rPr>
              <a:t> </a:t>
            </a:r>
            <a:r>
              <a:rPr lang="fr-BE" sz="2400" dirty="0" err="1">
                <a:solidFill>
                  <a:prstClr val="black"/>
                </a:solidFill>
                <a:latin typeface="Calibri"/>
              </a:rPr>
              <a:t>zelf</a:t>
            </a:r>
            <a:r>
              <a:rPr lang="fr-BE" sz="2400" dirty="0">
                <a:solidFill>
                  <a:prstClr val="black"/>
                </a:solidFill>
                <a:latin typeface="Calibri"/>
              </a:rPr>
              <a:t>. </a:t>
            </a:r>
          </a:p>
          <a:p>
            <a:pPr marL="0" lvl="0" indent="0" defTabSz="457200">
              <a:lnSpc>
                <a:spcPct val="100000"/>
              </a:lnSpc>
              <a:spcBef>
                <a:spcPct val="20000"/>
              </a:spcBef>
              <a:buClrTx/>
              <a:buNone/>
              <a:defRPr/>
            </a:pPr>
            <a:r>
              <a:rPr lang="fr-BE" sz="2400" dirty="0">
                <a:solidFill>
                  <a:prstClr val="black"/>
                </a:solidFill>
                <a:latin typeface="Calibri"/>
              </a:rPr>
              <a:t>→ Subsidiaire </a:t>
            </a:r>
            <a:r>
              <a:rPr lang="fr-BE" sz="2400" dirty="0" err="1">
                <a:solidFill>
                  <a:prstClr val="black"/>
                </a:solidFill>
                <a:latin typeface="Calibri"/>
              </a:rPr>
              <a:t>lasthebbers</a:t>
            </a:r>
            <a:r>
              <a:rPr lang="fr-BE" sz="2400" dirty="0">
                <a:solidFill>
                  <a:prstClr val="black"/>
                </a:solidFill>
                <a:latin typeface="Calibri"/>
              </a:rPr>
              <a:t> </a:t>
            </a:r>
            <a:r>
              <a:rPr lang="fr-BE" sz="2400" dirty="0" err="1">
                <a:solidFill>
                  <a:prstClr val="black"/>
                </a:solidFill>
                <a:latin typeface="Calibri"/>
              </a:rPr>
              <a:t>voorzien</a:t>
            </a:r>
            <a:endParaRPr lang="fr-BE" sz="2400" dirty="0">
              <a:solidFill>
                <a:prstClr val="black"/>
              </a:solidFill>
              <a:latin typeface="Calibri"/>
            </a:endParaRPr>
          </a:p>
        </p:txBody>
      </p:sp>
      <p:pic>
        <p:nvPicPr>
          <p:cNvPr id="6" name="Picture 5"/>
          <p:cNvPicPr>
            <a:picLocks noChangeAspect="1"/>
          </p:cNvPicPr>
          <p:nvPr/>
        </p:nvPicPr>
        <p:blipFill>
          <a:blip r:embed="rId2"/>
          <a:stretch>
            <a:fillRect/>
          </a:stretch>
        </p:blipFill>
        <p:spPr>
          <a:xfrm>
            <a:off x="6213938" y="3783955"/>
            <a:ext cx="4063380" cy="2708920"/>
          </a:xfrm>
          <a:prstGeom prst="rect">
            <a:avLst/>
          </a:prstGeom>
          <a:ln>
            <a:noFill/>
          </a:ln>
          <a:effectLst>
            <a:softEdge rad="495300"/>
          </a:effectLst>
        </p:spPr>
      </p:pic>
      <p:sp>
        <p:nvSpPr>
          <p:cNvPr id="7" name="Rectangle 6"/>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2505245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a:t>Voorbeeld</a:t>
            </a:r>
          </a:p>
        </p:txBody>
      </p:sp>
      <p:sp>
        <p:nvSpPr>
          <p:cNvPr id="5" name="Content Placeholder 4"/>
          <p:cNvSpPr>
            <a:spLocks noGrp="1"/>
          </p:cNvSpPr>
          <p:nvPr>
            <p:ph idx="1"/>
          </p:nvPr>
        </p:nvSpPr>
        <p:spPr>
          <a:xfrm>
            <a:off x="406594" y="1690688"/>
            <a:ext cx="11614688" cy="4351338"/>
          </a:xfrm>
        </p:spPr>
        <p:txBody>
          <a:bodyPr>
            <a:normAutofit/>
          </a:bodyPr>
          <a:lstStyle/>
          <a:p>
            <a:pPr>
              <a:lnSpc>
                <a:spcPct val="100000"/>
              </a:lnSpc>
            </a:pPr>
            <a:r>
              <a:rPr lang="nl-NL" sz="2000" i="1" dirty="0"/>
              <a:t>Wim is een weduwnaar met twee zonen (Sebastian en Tristan) en heeft een zus (Caroline). Hij bepaalt in een zorgvolmacht dat Sebastian en Tristan beiden een volmacht krijgen om de gezinswoning te verkopen, wanneer Wim aangeeft dat hij naar een assistentiewoning wil verhuizen. De twee zonen moeten volgens de zorgvolmacht samen handelen bij de verkoop. Wim wil echter zeker zijn dat de woning wordt verkocht aan de werkelijke waarde. Daarom geeft hij aan zijn zus een volmacht om een onafhankelijke schatter aan te stellen voor de verkoop. Overlijdt zijn zus vóór de wilsonbekwaamheid van Wim, dan bepaalt de volmacht dat de schatter aangesteld wordt door één van zijn zonen.</a:t>
            </a:r>
            <a:endParaRPr lang="nl-NL" sz="2000" dirty="0"/>
          </a:p>
        </p:txBody>
      </p:sp>
      <p:sp>
        <p:nvSpPr>
          <p:cNvPr id="6" name="Rectangle 5"/>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638917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a:t>Een zorgvolmacht in het kader van successieplanning? </a:t>
            </a:r>
          </a:p>
        </p:txBody>
      </p:sp>
      <p:sp>
        <p:nvSpPr>
          <p:cNvPr id="5" name="Content Placeholder 4"/>
          <p:cNvSpPr>
            <a:spLocks noGrp="1"/>
          </p:cNvSpPr>
          <p:nvPr>
            <p:ph idx="1"/>
          </p:nvPr>
        </p:nvSpPr>
        <p:spPr>
          <a:xfrm>
            <a:off x="406594" y="1690688"/>
            <a:ext cx="11614688" cy="4351338"/>
          </a:xfrm>
        </p:spPr>
        <p:txBody>
          <a:bodyPr>
            <a:normAutofit/>
          </a:bodyPr>
          <a:lstStyle/>
          <a:p>
            <a:pPr>
              <a:lnSpc>
                <a:spcPct val="100000"/>
              </a:lnSpc>
            </a:pPr>
            <a:r>
              <a:rPr lang="nl-NL" sz="2000" dirty="0"/>
              <a:t>Om te kunnen beschikken over ons vermogen moeten we wilsbekwaam en dus handelingsbekwaam zijn. </a:t>
            </a:r>
            <a:br>
              <a:rPr lang="nl-NL" sz="2000" dirty="0"/>
            </a:br>
            <a:r>
              <a:rPr lang="nl-NL" sz="2000" dirty="0"/>
              <a:t>Indien wilsonbekwaam → </a:t>
            </a:r>
            <a:r>
              <a:rPr lang="nl-NL" sz="2000" b="1" dirty="0"/>
              <a:t>blokkering van ons vermogen, geen mogelijkheid meer om het vermogen over te dragen naar de volgende generaties via bv. een schenking</a:t>
            </a:r>
            <a:br>
              <a:rPr lang="nl-NL" sz="2000" b="1" dirty="0"/>
            </a:br>
            <a:br>
              <a:rPr lang="nl-NL" sz="2000" b="1" dirty="0"/>
            </a:br>
            <a:r>
              <a:rPr lang="nl-NL" sz="2000" dirty="0"/>
              <a:t>MAAR: kan niet voor alle handelingen = niet voor de strikt persoonlijke handelingen</a:t>
            </a:r>
            <a:br>
              <a:rPr lang="nl-NL" sz="2000" dirty="0"/>
            </a:br>
            <a:r>
              <a:rPr lang="nl-NL" sz="2000" dirty="0"/>
              <a:t>→ je kan bv. géén volmacht geven om een testament op te stellen</a:t>
            </a:r>
            <a:br>
              <a:rPr lang="nl-NL" sz="2000" dirty="0"/>
            </a:br>
            <a:r>
              <a:rPr lang="nl-NL" sz="2000" dirty="0"/>
              <a:t>     testament = hoogst persoonlijk document </a:t>
            </a:r>
            <a:br>
              <a:rPr lang="nl-NL" sz="2000" dirty="0"/>
            </a:br>
            <a:br>
              <a:rPr lang="nl-NL" sz="2000" dirty="0"/>
            </a:br>
            <a:br>
              <a:rPr lang="nl-NL" sz="2000" dirty="0"/>
            </a:br>
            <a:r>
              <a:rPr lang="nl-NL" sz="2000" dirty="0"/>
              <a:t>Zorgvolmacht = ideaal in het kader van successieplanning, maar grote verantwoordelijkheid bv. bij kiezen van de lasthebbers. </a:t>
            </a:r>
          </a:p>
        </p:txBody>
      </p:sp>
      <p:sp>
        <p:nvSpPr>
          <p:cNvPr id="6" name="Rectangle 5"/>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210649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a:t>Voorbeeld</a:t>
            </a:r>
          </a:p>
        </p:txBody>
      </p:sp>
      <p:sp>
        <p:nvSpPr>
          <p:cNvPr id="5" name="Content Placeholder 4"/>
          <p:cNvSpPr>
            <a:spLocks noGrp="1"/>
          </p:cNvSpPr>
          <p:nvPr>
            <p:ph idx="1"/>
          </p:nvPr>
        </p:nvSpPr>
        <p:spPr>
          <a:xfrm>
            <a:off x="406594" y="1690688"/>
            <a:ext cx="11614688" cy="4351338"/>
          </a:xfrm>
        </p:spPr>
        <p:txBody>
          <a:bodyPr>
            <a:normAutofit/>
          </a:bodyPr>
          <a:lstStyle/>
          <a:p>
            <a:pPr>
              <a:lnSpc>
                <a:spcPct val="100000"/>
              </a:lnSpc>
            </a:pPr>
            <a:r>
              <a:rPr lang="nl-NL" sz="2000" i="1" dirty="0"/>
              <a:t>David en Laura hebben twee kinderen waar ze heel trots op zijn. Zelf hebben ze twee onroerende goederen: de gezinswoning en een appartement dat Laura heeft geërfd. David heeft vroeger een goed geërfd, maar dat is ondertussen verkocht. De gezinswoning zit in het gemeenschappelijk vermogen van David en Laura (beiden zijn er dus eigenaar van). Het geërfde appartement daarentegen behoort aan Laura toe. David en Laura zijn nog jong, ze willen nog niet schenken maar ze zijn begaan met het lot van hun vermogen. Ze weten immers dat hun vermogen toelaat om te schenken aan hun kinderen. Omdat niemand de toekomst kan voorspellen, willen David en Laura elkaar wederzijds een volmacht geven om bepaalde van hun eigen goederen te schenken, indien één van hen wilsonbekwaam zou worden op hun oude dag.</a:t>
            </a:r>
            <a:endParaRPr lang="nl-NL" sz="2000" dirty="0"/>
          </a:p>
        </p:txBody>
      </p:sp>
      <p:sp>
        <p:nvSpPr>
          <p:cNvPr id="6" name="Rectangle 5"/>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3370660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Title 3"/>
          <p:cNvSpPr>
            <a:spLocks noGrp="1"/>
          </p:cNvSpPr>
          <p:nvPr>
            <p:ph type="title"/>
          </p:nvPr>
        </p:nvSpPr>
        <p:spPr/>
        <p:txBody>
          <a:bodyPr/>
          <a:lstStyle/>
          <a:p>
            <a:r>
              <a:rPr lang="nl-NL" dirty="0"/>
              <a:t>Een zorgvolmacht in het kader van successieplanning? </a:t>
            </a:r>
          </a:p>
        </p:txBody>
      </p:sp>
      <p:sp>
        <p:nvSpPr>
          <p:cNvPr id="5" name="Content Placeholder 4"/>
          <p:cNvSpPr>
            <a:spLocks noGrp="1"/>
          </p:cNvSpPr>
          <p:nvPr>
            <p:ph idx="1"/>
          </p:nvPr>
        </p:nvSpPr>
        <p:spPr>
          <a:xfrm>
            <a:off x="406594" y="1690688"/>
            <a:ext cx="11614688" cy="4351338"/>
          </a:xfrm>
        </p:spPr>
        <p:txBody>
          <a:bodyPr>
            <a:normAutofit lnSpcReduction="10000"/>
          </a:bodyPr>
          <a:lstStyle/>
          <a:p>
            <a:pPr marL="0" indent="0">
              <a:lnSpc>
                <a:spcPct val="100000"/>
              </a:lnSpc>
              <a:buNone/>
            </a:pPr>
            <a:r>
              <a:rPr lang="nl-NL" sz="2000" b="1" dirty="0"/>
              <a:t>- advies van de notaris </a:t>
            </a:r>
            <a:br>
              <a:rPr lang="nl-NL" sz="2000" b="1" dirty="0">
                <a:solidFill>
                  <a:schemeClr val="accent1">
                    <a:lumMod val="75000"/>
                  </a:schemeClr>
                </a:solidFill>
              </a:rPr>
            </a:br>
            <a:r>
              <a:rPr lang="nl-NL" sz="2000" b="1" dirty="0">
                <a:solidFill>
                  <a:schemeClr val="accent1">
                    <a:lumMod val="75000"/>
                  </a:schemeClr>
                </a:solidFill>
              </a:rPr>
              <a:t>	</a:t>
            </a:r>
            <a:r>
              <a:rPr lang="nl-NL" sz="2000" dirty="0"/>
              <a:t>= anticiperen op het </a:t>
            </a:r>
            <a:r>
              <a:rPr lang="nl-NL" sz="2000" b="1" dirty="0"/>
              <a:t>geheel</a:t>
            </a:r>
            <a:r>
              <a:rPr lang="nl-NL" sz="2000" dirty="0"/>
              <a:t> plaatje en </a:t>
            </a:r>
            <a:r>
              <a:rPr lang="nl-NL" sz="2000" b="1" dirty="0"/>
              <a:t>overzicht krijgen </a:t>
            </a:r>
            <a:r>
              <a:rPr lang="nl-NL" sz="2000" dirty="0"/>
              <a:t>over alle juridische 	mogelijkheden zodat </a:t>
            </a:r>
            <a:r>
              <a:rPr lang="nl-NL" sz="2000" b="1" dirty="0"/>
              <a:t>alle bestaande wettelijke instrumenten zo efficiënt mogelijk 	benut worden</a:t>
            </a:r>
            <a:r>
              <a:rPr lang="nl-NL" sz="2000" dirty="0"/>
              <a:t>.  </a:t>
            </a:r>
            <a:br>
              <a:rPr lang="nl-NL" sz="2000" dirty="0"/>
            </a:br>
            <a:br>
              <a:rPr lang="nl-NL" sz="2000" dirty="0"/>
            </a:br>
            <a:br>
              <a:rPr lang="nl-NL" sz="2000" dirty="0"/>
            </a:br>
            <a:r>
              <a:rPr lang="nl-NL" sz="2000" dirty="0"/>
              <a:t>	</a:t>
            </a:r>
            <a:r>
              <a:rPr lang="nl-NL" sz="2000" b="1" dirty="0"/>
              <a:t>De zorgvolmacht is één van de vele aspecten van successieplanning. </a:t>
            </a:r>
            <a:r>
              <a:rPr lang="nl-NL" sz="2000" dirty="0"/>
              <a:t>Anticiperen 	aan de hand van een zorgvolmacht kan </a:t>
            </a:r>
            <a:r>
              <a:rPr lang="nl-NL" sz="2000" b="1" dirty="0"/>
              <a:t>zowel op jonge als oude leeftijd </a:t>
            </a:r>
            <a:r>
              <a:rPr lang="nl-NL" sz="2000" dirty="0"/>
              <a:t>en ook wanneer 	men in het kader van een andere gebeurtenis naar de notaris komt (bv. wanneer een koppel 	een huwelijksovereenkomst laat opstellen). </a:t>
            </a:r>
            <a:br>
              <a:rPr lang="nl-NL" sz="2000" dirty="0"/>
            </a:br>
            <a:br>
              <a:rPr lang="nl-NL" sz="2000" dirty="0"/>
            </a:br>
            <a:r>
              <a:rPr lang="nl-NL" sz="2000" dirty="0"/>
              <a:t>	De notaris kan </a:t>
            </a:r>
            <a:r>
              <a:rPr lang="nl-NL" sz="2000" b="1" dirty="0"/>
              <a:t>begeleiden</a:t>
            </a:r>
            <a:r>
              <a:rPr lang="nl-NL" sz="2000" dirty="0"/>
              <a:t> bij het maken van keuzes en kan wijzen op bepaalde     	belangenconflicten bij het kiezen van lasthebbers. </a:t>
            </a:r>
            <a:br>
              <a:rPr lang="nl-NL" sz="2000" dirty="0"/>
            </a:br>
            <a:br>
              <a:rPr lang="nl-NL" sz="2000" dirty="0"/>
            </a:br>
            <a:r>
              <a:rPr lang="nl-NL" sz="2000" dirty="0"/>
              <a:t>- De notaris zorgt voor de </a:t>
            </a:r>
            <a:r>
              <a:rPr lang="nl-NL" sz="2000" b="1" dirty="0"/>
              <a:t>registratie in het CRL.</a:t>
            </a:r>
            <a:endParaRPr lang="nl-NL" sz="2000" dirty="0"/>
          </a:p>
        </p:txBody>
      </p:sp>
      <p:sp>
        <p:nvSpPr>
          <p:cNvPr id="6" name="Down Arrow 5"/>
          <p:cNvSpPr/>
          <p:nvPr/>
        </p:nvSpPr>
        <p:spPr>
          <a:xfrm>
            <a:off x="5314385" y="2656211"/>
            <a:ext cx="216024" cy="360040"/>
          </a:xfrm>
          <a:prstGeom prst="downArrow">
            <a:avLst/>
          </a:prstGeom>
          <a:gradFill>
            <a:gsLst>
              <a:gs pos="0">
                <a:schemeClr val="tx2"/>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4050218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BE" dirty="0"/>
              <a:t>De </a:t>
            </a:r>
            <a:r>
              <a:rPr lang="fr-BE" dirty="0" err="1"/>
              <a:t>successietarieven</a:t>
            </a:r>
            <a:r>
              <a:rPr lang="fr-BE" dirty="0"/>
              <a:t> </a:t>
            </a:r>
            <a:endParaRPr lang="en-US" dirty="0"/>
          </a:p>
        </p:txBody>
      </p:sp>
      <p:sp>
        <p:nvSpPr>
          <p:cNvPr id="5" name="Text Placeholder 4"/>
          <p:cNvSpPr>
            <a:spLocks noGrp="1"/>
          </p:cNvSpPr>
          <p:nvPr>
            <p:ph type="body" idx="1"/>
          </p:nvPr>
        </p:nvSpPr>
        <p:spPr/>
        <p:txBody>
          <a:bodyPr/>
          <a:lstStyle/>
          <a:p>
            <a:r>
              <a:rPr lang="nl-NL" dirty="0"/>
              <a:t>Hoe duur is erven in ons land?</a:t>
            </a:r>
          </a:p>
          <a:p>
            <a:endParaRPr lang="nl-NL" dirty="0"/>
          </a:p>
        </p:txBody>
      </p:sp>
      <p:sp>
        <p:nvSpPr>
          <p:cNvPr id="6" name="Rectangle 5"/>
          <p:cNvSpPr/>
          <p:nvPr/>
        </p:nvSpPr>
        <p:spPr>
          <a:xfrm>
            <a:off x="10099965" y="5925134"/>
            <a:ext cx="1810482" cy="822960"/>
          </a:xfrm>
          <a:prstGeom prst="rect">
            <a:avLst/>
          </a:prstGeom>
          <a:solidFill>
            <a:srgbClr val="294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4160839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endParaRPr lang="fr-BE"/>
          </a:p>
        </p:txBody>
      </p:sp>
      <p:sp>
        <p:nvSpPr>
          <p:cNvPr id="6" name="Subtitle 2"/>
          <p:cNvSpPr txBox="1">
            <a:spLocks/>
          </p:cNvSpPr>
          <p:nvPr/>
        </p:nvSpPr>
        <p:spPr>
          <a:xfrm>
            <a:off x="1556595" y="262766"/>
            <a:ext cx="8643863" cy="540060"/>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b="1" dirty="0" err="1">
                <a:latin typeface="+mj-lt"/>
              </a:rPr>
              <a:t>Vlaanderen</a:t>
            </a:r>
            <a:endParaRPr lang="en-US" dirty="0">
              <a:solidFill>
                <a:srgbClr val="01BBC7"/>
              </a:solidFill>
            </a:endParaRPr>
          </a:p>
        </p:txBody>
      </p:sp>
      <p:graphicFrame>
        <p:nvGraphicFramePr>
          <p:cNvPr id="8" name="Group 48"/>
          <p:cNvGraphicFramePr>
            <a:graphicFrameLocks noGrp="1"/>
          </p:cNvGraphicFramePr>
          <p:nvPr/>
        </p:nvGraphicFramePr>
        <p:xfrm>
          <a:off x="1666057" y="908720"/>
          <a:ext cx="8534401" cy="2355446"/>
        </p:xfrm>
        <a:graphic>
          <a:graphicData uri="http://schemas.openxmlformats.org/drawingml/2006/table">
            <a:tbl>
              <a:tblPr/>
              <a:tblGrid>
                <a:gridCol w="2971800">
                  <a:extLst>
                    <a:ext uri="{9D8B030D-6E8A-4147-A177-3AD203B41FA5}">
                      <a16:colId xmlns:a16="http://schemas.microsoft.com/office/drawing/2014/main" val="20000"/>
                    </a:ext>
                  </a:extLst>
                </a:gridCol>
                <a:gridCol w="5562601">
                  <a:extLst>
                    <a:ext uri="{9D8B030D-6E8A-4147-A177-3AD203B41FA5}">
                      <a16:colId xmlns:a16="http://schemas.microsoft.com/office/drawing/2014/main" val="20001"/>
                    </a:ext>
                  </a:extLst>
                </a:gridCol>
              </a:tblGrid>
              <a:tr h="68383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nl-BE" sz="1600" kern="1200" dirty="0">
                          <a:solidFill>
                            <a:schemeClr val="tx1"/>
                          </a:solidFill>
                          <a:latin typeface="+mn-lt"/>
                          <a:ea typeface="+mn-ea"/>
                          <a:cs typeface="+mn-cs"/>
                        </a:rPr>
                        <a:t>SCHIJVEN</a:t>
                      </a:r>
                      <a:endParaRPr lang="nl-NL" sz="1600" kern="1200" dirty="0">
                        <a:solidFill>
                          <a:schemeClr val="tx1"/>
                        </a:solidFill>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nl-BE" sz="1600" kern="1200" dirty="0">
                          <a:solidFill>
                            <a:schemeClr val="tx1"/>
                          </a:solidFill>
                          <a:latin typeface="+mn-lt"/>
                          <a:ea typeface="+mn-ea"/>
                          <a:cs typeface="+mn-cs"/>
                        </a:rPr>
                        <a:t>Tarief in rechte lijn, tussen echtgenoten en tussen samenwonenden</a:t>
                      </a:r>
                      <a:endParaRPr lang="nl-NL" sz="1600" kern="1200" dirty="0">
                        <a:solidFill>
                          <a:schemeClr val="tx1"/>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7160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nl-BE" sz="1600" kern="1200" dirty="0">
                          <a:solidFill>
                            <a:schemeClr val="tx1"/>
                          </a:solidFill>
                          <a:latin typeface="+mn-lt"/>
                          <a:ea typeface="+mn-ea"/>
                          <a:cs typeface="+mn-cs"/>
                        </a:rPr>
                        <a:t>0,01 EUR tot 50.000 EUR</a:t>
                      </a:r>
                    </a:p>
                    <a:p>
                      <a:pPr marL="0" marR="0" lvl="0" indent="0" algn="ctr" defTabSz="914400" rtl="0" eaLnBrk="0" fontAlgn="base" latinLnBrk="0" hangingPunct="0">
                        <a:lnSpc>
                          <a:spcPct val="100000"/>
                        </a:lnSpc>
                        <a:spcBef>
                          <a:spcPct val="20000"/>
                        </a:spcBef>
                        <a:spcAft>
                          <a:spcPct val="0"/>
                        </a:spcAft>
                        <a:buClrTx/>
                        <a:buSzTx/>
                        <a:buFontTx/>
                        <a:buNone/>
                        <a:tabLst/>
                      </a:pPr>
                      <a:endParaRPr lang="nl-BE" sz="1600" kern="1200" dirty="0">
                        <a:solidFill>
                          <a:schemeClr val="tx1"/>
                        </a:solidFill>
                        <a:latin typeface="+mn-lt"/>
                        <a:ea typeface="+mn-ea"/>
                        <a:cs typeface="+mn-cs"/>
                      </a:endParaRPr>
                    </a:p>
                    <a:p>
                      <a:pPr marL="0" marR="0" lvl="0" indent="0" algn="ctr" defTabSz="914400" rtl="0" eaLnBrk="0" fontAlgn="base" latinLnBrk="0" hangingPunct="0">
                        <a:lnSpc>
                          <a:spcPct val="100000"/>
                        </a:lnSpc>
                        <a:spcBef>
                          <a:spcPct val="20000"/>
                        </a:spcBef>
                        <a:spcAft>
                          <a:spcPct val="0"/>
                        </a:spcAft>
                        <a:buClrTx/>
                        <a:buSzTx/>
                        <a:buFontTx/>
                        <a:buNone/>
                        <a:tabLst/>
                      </a:pPr>
                      <a:r>
                        <a:rPr lang="nl-BE" sz="1600" kern="1200" dirty="0">
                          <a:solidFill>
                            <a:schemeClr val="tx1"/>
                          </a:solidFill>
                          <a:latin typeface="+mn-lt"/>
                          <a:ea typeface="+mn-ea"/>
                          <a:cs typeface="+mn-cs"/>
                        </a:rPr>
                        <a:t>50.000 EUR tot 250.000 EUR</a:t>
                      </a:r>
                    </a:p>
                    <a:p>
                      <a:pPr marL="0" marR="0" lvl="0" indent="0" algn="ctr" defTabSz="914400" rtl="0" eaLnBrk="0" fontAlgn="base" latinLnBrk="0" hangingPunct="0">
                        <a:lnSpc>
                          <a:spcPct val="100000"/>
                        </a:lnSpc>
                        <a:spcBef>
                          <a:spcPct val="20000"/>
                        </a:spcBef>
                        <a:spcAft>
                          <a:spcPct val="0"/>
                        </a:spcAft>
                        <a:buClrTx/>
                        <a:buSzTx/>
                        <a:buFontTx/>
                        <a:buNone/>
                        <a:tabLst/>
                      </a:pPr>
                      <a:endParaRPr lang="nl-BE" sz="1600" kern="1200" dirty="0">
                        <a:solidFill>
                          <a:schemeClr val="tx1"/>
                        </a:solidFill>
                        <a:latin typeface="+mn-lt"/>
                        <a:ea typeface="+mn-ea"/>
                        <a:cs typeface="+mn-cs"/>
                      </a:endParaRPr>
                    </a:p>
                    <a:p>
                      <a:pPr marL="0" marR="0" lvl="0" indent="0" algn="ctr" defTabSz="914400" rtl="0" eaLnBrk="0" fontAlgn="base" latinLnBrk="0" hangingPunct="0">
                        <a:lnSpc>
                          <a:spcPct val="100000"/>
                        </a:lnSpc>
                        <a:spcBef>
                          <a:spcPct val="20000"/>
                        </a:spcBef>
                        <a:spcAft>
                          <a:spcPct val="0"/>
                        </a:spcAft>
                        <a:buClrTx/>
                        <a:buSzTx/>
                        <a:buFontTx/>
                        <a:buNone/>
                        <a:tabLst/>
                      </a:pPr>
                      <a:r>
                        <a:rPr lang="nl-BE" sz="1600" kern="1200" dirty="0">
                          <a:solidFill>
                            <a:schemeClr val="tx1"/>
                          </a:solidFill>
                          <a:latin typeface="+mn-lt"/>
                          <a:ea typeface="+mn-ea"/>
                          <a:cs typeface="+mn-cs"/>
                        </a:rPr>
                        <a:t>daarboven</a:t>
                      </a:r>
                      <a:endParaRPr lang="nl-NL" sz="1600" kern="1200" dirty="0">
                        <a:solidFill>
                          <a:schemeClr val="tx1"/>
                        </a:solidFill>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nl-BE" sz="1600" kern="1200" dirty="0">
                          <a:solidFill>
                            <a:schemeClr val="tx1"/>
                          </a:solidFill>
                          <a:latin typeface="+mn-lt"/>
                          <a:ea typeface="+mn-ea"/>
                          <a:cs typeface="+mn-cs"/>
                        </a:rPr>
                        <a:t>3 %</a:t>
                      </a:r>
                    </a:p>
                    <a:p>
                      <a:pPr marL="0" marR="0" lvl="0" indent="0" algn="ctr" defTabSz="914400" rtl="0" eaLnBrk="0" fontAlgn="base" latinLnBrk="0" hangingPunct="0">
                        <a:lnSpc>
                          <a:spcPct val="100000"/>
                        </a:lnSpc>
                        <a:spcBef>
                          <a:spcPct val="20000"/>
                        </a:spcBef>
                        <a:spcAft>
                          <a:spcPct val="0"/>
                        </a:spcAft>
                        <a:buClrTx/>
                        <a:buSzTx/>
                        <a:buFontTx/>
                        <a:buNone/>
                        <a:tabLst/>
                      </a:pPr>
                      <a:endParaRPr lang="nl-BE" sz="1600" kern="1200" dirty="0">
                        <a:solidFill>
                          <a:schemeClr val="tx1"/>
                        </a:solidFill>
                        <a:latin typeface="+mn-lt"/>
                        <a:ea typeface="+mn-ea"/>
                        <a:cs typeface="+mn-cs"/>
                      </a:endParaRPr>
                    </a:p>
                    <a:p>
                      <a:pPr marL="0" marR="0" lvl="0" indent="0" algn="ctr" defTabSz="914400" rtl="0" eaLnBrk="0" fontAlgn="base" latinLnBrk="0" hangingPunct="0">
                        <a:lnSpc>
                          <a:spcPct val="100000"/>
                        </a:lnSpc>
                        <a:spcBef>
                          <a:spcPct val="20000"/>
                        </a:spcBef>
                        <a:spcAft>
                          <a:spcPct val="0"/>
                        </a:spcAft>
                        <a:buClrTx/>
                        <a:buSzTx/>
                        <a:buFontTx/>
                        <a:buNone/>
                        <a:tabLst/>
                      </a:pPr>
                      <a:r>
                        <a:rPr lang="nl-BE" sz="1600" kern="1200" dirty="0">
                          <a:solidFill>
                            <a:schemeClr val="tx1"/>
                          </a:solidFill>
                          <a:latin typeface="+mn-lt"/>
                          <a:ea typeface="+mn-ea"/>
                          <a:cs typeface="+mn-cs"/>
                        </a:rPr>
                        <a:t>9 %</a:t>
                      </a:r>
                    </a:p>
                    <a:p>
                      <a:pPr marL="0" marR="0" lvl="0" indent="0" algn="ctr" defTabSz="914400" rtl="0" eaLnBrk="0" fontAlgn="base" latinLnBrk="0" hangingPunct="0">
                        <a:lnSpc>
                          <a:spcPct val="100000"/>
                        </a:lnSpc>
                        <a:spcBef>
                          <a:spcPct val="20000"/>
                        </a:spcBef>
                        <a:spcAft>
                          <a:spcPct val="0"/>
                        </a:spcAft>
                        <a:buClrTx/>
                        <a:buSzTx/>
                        <a:buFontTx/>
                        <a:buNone/>
                        <a:tabLst/>
                      </a:pPr>
                      <a:endParaRPr lang="nl-BE" sz="1600" kern="1200" dirty="0">
                        <a:solidFill>
                          <a:schemeClr val="tx1"/>
                        </a:solidFill>
                        <a:latin typeface="+mn-lt"/>
                        <a:ea typeface="+mn-ea"/>
                        <a:cs typeface="+mn-cs"/>
                      </a:endParaRPr>
                    </a:p>
                    <a:p>
                      <a:pPr marL="0" marR="0" lvl="0" indent="0" algn="ctr" defTabSz="914400" rtl="0" eaLnBrk="0" fontAlgn="base" latinLnBrk="0" hangingPunct="0">
                        <a:lnSpc>
                          <a:spcPct val="100000"/>
                        </a:lnSpc>
                        <a:spcBef>
                          <a:spcPct val="20000"/>
                        </a:spcBef>
                        <a:spcAft>
                          <a:spcPct val="0"/>
                        </a:spcAft>
                        <a:buClrTx/>
                        <a:buSzTx/>
                        <a:buFontTx/>
                        <a:buNone/>
                        <a:tabLst/>
                      </a:pPr>
                      <a:r>
                        <a:rPr lang="nl-BE" sz="1600" kern="1200" dirty="0">
                          <a:solidFill>
                            <a:schemeClr val="tx1"/>
                          </a:solidFill>
                          <a:latin typeface="+mn-lt"/>
                          <a:ea typeface="+mn-ea"/>
                          <a:cs typeface="+mn-cs"/>
                        </a:rPr>
                        <a:t>27 %</a:t>
                      </a:r>
                      <a:endParaRPr lang="nl-NL" sz="1600" kern="1200" dirty="0">
                        <a:solidFill>
                          <a:schemeClr val="tx1"/>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9" name="Group 78"/>
          <p:cNvGraphicFramePr>
            <a:graphicFrameLocks noGrp="1"/>
          </p:cNvGraphicFramePr>
          <p:nvPr/>
        </p:nvGraphicFramePr>
        <p:xfrm>
          <a:off x="1666056" y="3429000"/>
          <a:ext cx="8534400" cy="2448272"/>
        </p:xfrm>
        <a:graphic>
          <a:graphicData uri="http://schemas.openxmlformats.org/drawingml/2006/table">
            <a:tbl>
              <a:tblPr/>
              <a:tblGrid>
                <a:gridCol w="29718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tblGrid>
              <a:tr h="889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nl-BE" sz="1600" kern="1200" dirty="0">
                          <a:solidFill>
                            <a:schemeClr val="tx1"/>
                          </a:solidFill>
                          <a:latin typeface="+mn-lt"/>
                          <a:ea typeface="+mn-ea"/>
                          <a:cs typeface="+mn-cs"/>
                        </a:rPr>
                        <a:t>SCHIJVEN</a:t>
                      </a:r>
                      <a:endParaRPr lang="nl-NL" sz="1600" kern="1200" dirty="0">
                        <a:solidFill>
                          <a:schemeClr val="tx1"/>
                        </a:solidFill>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nl-BE" sz="1600" kern="1200" dirty="0">
                          <a:solidFill>
                            <a:schemeClr val="tx1"/>
                          </a:solidFill>
                          <a:latin typeface="+mn-lt"/>
                          <a:ea typeface="+mn-ea"/>
                          <a:cs typeface="+mn-cs"/>
                        </a:rPr>
                        <a:t>Tussen broeders</a:t>
                      </a:r>
                    </a:p>
                    <a:p>
                      <a:pPr marL="0" marR="0" lvl="0" indent="0" algn="ctr" defTabSz="914400" rtl="0" eaLnBrk="0" fontAlgn="base" latinLnBrk="0" hangingPunct="0">
                        <a:lnSpc>
                          <a:spcPct val="100000"/>
                        </a:lnSpc>
                        <a:spcBef>
                          <a:spcPct val="20000"/>
                        </a:spcBef>
                        <a:spcAft>
                          <a:spcPct val="0"/>
                        </a:spcAft>
                        <a:buClrTx/>
                        <a:buSzTx/>
                        <a:buFontTx/>
                        <a:buNone/>
                        <a:tabLst/>
                      </a:pPr>
                      <a:r>
                        <a:rPr lang="nl-BE" sz="1600" kern="1200" dirty="0">
                          <a:solidFill>
                            <a:schemeClr val="tx1"/>
                          </a:solidFill>
                          <a:latin typeface="+mn-lt"/>
                          <a:ea typeface="+mn-ea"/>
                          <a:cs typeface="+mn-cs"/>
                        </a:rPr>
                        <a:t>en zusters</a:t>
                      </a:r>
                      <a:endParaRPr lang="nl-NL" sz="1600" kern="1200" dirty="0">
                        <a:solidFill>
                          <a:schemeClr val="tx1"/>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nl-BE" sz="1600" kern="1200" dirty="0">
                          <a:solidFill>
                            <a:schemeClr val="tx1"/>
                          </a:solidFill>
                          <a:latin typeface="+mn-lt"/>
                          <a:ea typeface="+mn-ea"/>
                          <a:cs typeface="+mn-cs"/>
                        </a:rPr>
                        <a:t>Tussen anderen</a:t>
                      </a:r>
                      <a:endParaRPr lang="nl-NL" sz="1600" kern="1200" dirty="0">
                        <a:solidFill>
                          <a:schemeClr val="tx1"/>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lang="fr-FR" sz="1600" kern="1200" dirty="0">
                        <a:solidFill>
                          <a:schemeClr val="tx1">
                            <a:lumMod val="50000"/>
                            <a:lumOff val="50000"/>
                          </a:schemeClr>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5927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nl-BE" sz="1600" kern="1200" dirty="0">
                          <a:solidFill>
                            <a:schemeClr val="tx1"/>
                          </a:solidFill>
                          <a:latin typeface="+mn-lt"/>
                          <a:ea typeface="+mn-ea"/>
                          <a:cs typeface="+mn-cs"/>
                        </a:rPr>
                        <a:t>0,01 EUR tot 35.000 EUR</a:t>
                      </a:r>
                    </a:p>
                    <a:p>
                      <a:pPr marL="0" marR="0" lvl="0" indent="0" algn="ctr" defTabSz="914400" rtl="0" eaLnBrk="0" fontAlgn="base" latinLnBrk="0" hangingPunct="0">
                        <a:lnSpc>
                          <a:spcPct val="100000"/>
                        </a:lnSpc>
                        <a:spcBef>
                          <a:spcPct val="20000"/>
                        </a:spcBef>
                        <a:spcAft>
                          <a:spcPct val="0"/>
                        </a:spcAft>
                        <a:buClrTx/>
                        <a:buSzTx/>
                        <a:buFontTx/>
                        <a:buNone/>
                        <a:tabLst/>
                      </a:pPr>
                      <a:endParaRPr lang="nl-BE" sz="1600" kern="1200" dirty="0">
                        <a:solidFill>
                          <a:schemeClr val="tx1"/>
                        </a:solidFill>
                        <a:latin typeface="+mn-lt"/>
                        <a:ea typeface="+mn-ea"/>
                        <a:cs typeface="+mn-cs"/>
                      </a:endParaRPr>
                    </a:p>
                    <a:p>
                      <a:pPr marL="0" marR="0" lvl="0" indent="0" algn="ctr" defTabSz="914400" rtl="0" eaLnBrk="0" fontAlgn="base" latinLnBrk="0" hangingPunct="0">
                        <a:lnSpc>
                          <a:spcPct val="100000"/>
                        </a:lnSpc>
                        <a:spcBef>
                          <a:spcPct val="20000"/>
                        </a:spcBef>
                        <a:spcAft>
                          <a:spcPct val="0"/>
                        </a:spcAft>
                        <a:buClrTx/>
                        <a:buSzTx/>
                        <a:buFontTx/>
                        <a:buNone/>
                        <a:tabLst/>
                      </a:pPr>
                      <a:r>
                        <a:rPr lang="nl-BE" sz="1600" kern="1200" dirty="0">
                          <a:solidFill>
                            <a:schemeClr val="tx1"/>
                          </a:solidFill>
                          <a:latin typeface="+mn-lt"/>
                          <a:ea typeface="+mn-ea"/>
                          <a:cs typeface="+mn-cs"/>
                        </a:rPr>
                        <a:t>35.000 EUR tot 75.000 EUR</a:t>
                      </a:r>
                    </a:p>
                    <a:p>
                      <a:pPr marL="0" marR="0" lvl="0" indent="0" algn="ctr" defTabSz="914400" rtl="0" eaLnBrk="0" fontAlgn="base" latinLnBrk="0" hangingPunct="0">
                        <a:lnSpc>
                          <a:spcPct val="100000"/>
                        </a:lnSpc>
                        <a:spcBef>
                          <a:spcPct val="20000"/>
                        </a:spcBef>
                        <a:spcAft>
                          <a:spcPct val="0"/>
                        </a:spcAft>
                        <a:buClrTx/>
                        <a:buSzTx/>
                        <a:buFontTx/>
                        <a:buNone/>
                        <a:tabLst/>
                      </a:pPr>
                      <a:endParaRPr lang="nl-BE" sz="1600" kern="1200" dirty="0">
                        <a:solidFill>
                          <a:schemeClr val="tx1"/>
                        </a:solidFill>
                        <a:latin typeface="+mn-lt"/>
                        <a:ea typeface="+mn-ea"/>
                        <a:cs typeface="+mn-cs"/>
                      </a:endParaRPr>
                    </a:p>
                    <a:p>
                      <a:pPr marL="0" marR="0" lvl="0" indent="0" algn="ctr" defTabSz="914400" rtl="0" eaLnBrk="0" fontAlgn="base" latinLnBrk="0" hangingPunct="0">
                        <a:lnSpc>
                          <a:spcPct val="100000"/>
                        </a:lnSpc>
                        <a:spcBef>
                          <a:spcPct val="20000"/>
                        </a:spcBef>
                        <a:spcAft>
                          <a:spcPct val="0"/>
                        </a:spcAft>
                        <a:buClrTx/>
                        <a:buSzTx/>
                        <a:buFontTx/>
                        <a:buNone/>
                        <a:tabLst/>
                      </a:pPr>
                      <a:r>
                        <a:rPr lang="nl-BE" sz="1600" kern="1200" dirty="0">
                          <a:solidFill>
                            <a:schemeClr val="tx1"/>
                          </a:solidFill>
                          <a:latin typeface="+mn-lt"/>
                          <a:ea typeface="+mn-ea"/>
                          <a:cs typeface="+mn-cs"/>
                        </a:rPr>
                        <a:t>daarboven</a:t>
                      </a:r>
                      <a:endParaRPr lang="nl-NL" sz="1600" kern="1200" dirty="0">
                        <a:solidFill>
                          <a:schemeClr val="tx1"/>
                        </a:solidFill>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nl-BE" sz="1600" kern="1200" dirty="0">
                          <a:solidFill>
                            <a:srgbClr val="01BBC7"/>
                          </a:solidFill>
                          <a:latin typeface="+mn-lt"/>
                          <a:ea typeface="+mn-ea"/>
                          <a:cs typeface="+mn-cs"/>
                        </a:rPr>
                        <a:t>25 %</a:t>
                      </a:r>
                    </a:p>
                    <a:p>
                      <a:pPr marL="0" marR="0" lvl="0" indent="0" algn="ctr" defTabSz="914400" rtl="0" eaLnBrk="0" fontAlgn="base" latinLnBrk="0" hangingPunct="0">
                        <a:lnSpc>
                          <a:spcPct val="100000"/>
                        </a:lnSpc>
                        <a:spcBef>
                          <a:spcPct val="20000"/>
                        </a:spcBef>
                        <a:spcAft>
                          <a:spcPct val="0"/>
                        </a:spcAft>
                        <a:buClrTx/>
                        <a:buSzTx/>
                        <a:buFontTx/>
                        <a:buNone/>
                        <a:tabLst/>
                      </a:pPr>
                      <a:endParaRPr lang="nl-BE" sz="1600" kern="1200" dirty="0">
                        <a:solidFill>
                          <a:srgbClr val="01BBC7"/>
                        </a:solidFill>
                        <a:latin typeface="+mn-lt"/>
                        <a:ea typeface="+mn-ea"/>
                        <a:cs typeface="+mn-cs"/>
                      </a:endParaRPr>
                    </a:p>
                    <a:p>
                      <a:pPr marL="0" marR="0" lvl="0" indent="0" algn="ctr" defTabSz="914400" rtl="0" eaLnBrk="0" fontAlgn="base" latinLnBrk="0" hangingPunct="0">
                        <a:lnSpc>
                          <a:spcPct val="100000"/>
                        </a:lnSpc>
                        <a:spcBef>
                          <a:spcPct val="20000"/>
                        </a:spcBef>
                        <a:spcAft>
                          <a:spcPct val="0"/>
                        </a:spcAft>
                        <a:buClrTx/>
                        <a:buSzTx/>
                        <a:buFontTx/>
                        <a:buNone/>
                        <a:tabLst/>
                      </a:pPr>
                      <a:r>
                        <a:rPr lang="nl-BE" sz="1600" kern="1200" dirty="0">
                          <a:solidFill>
                            <a:srgbClr val="01BBC7"/>
                          </a:solidFill>
                          <a:latin typeface="+mn-lt"/>
                          <a:ea typeface="+mn-ea"/>
                          <a:cs typeface="+mn-cs"/>
                        </a:rPr>
                        <a:t>30 %</a:t>
                      </a:r>
                    </a:p>
                    <a:p>
                      <a:pPr marL="0" marR="0" lvl="0" indent="0" algn="ctr" defTabSz="914400" rtl="0" eaLnBrk="0" fontAlgn="base" latinLnBrk="0" hangingPunct="0">
                        <a:lnSpc>
                          <a:spcPct val="100000"/>
                        </a:lnSpc>
                        <a:spcBef>
                          <a:spcPct val="20000"/>
                        </a:spcBef>
                        <a:spcAft>
                          <a:spcPct val="0"/>
                        </a:spcAft>
                        <a:buClrTx/>
                        <a:buSzTx/>
                        <a:buFontTx/>
                        <a:buNone/>
                        <a:tabLst/>
                      </a:pPr>
                      <a:endParaRPr lang="nl-BE" sz="1600" kern="1200" dirty="0">
                        <a:solidFill>
                          <a:srgbClr val="01BBC7"/>
                        </a:solidFill>
                        <a:latin typeface="+mn-lt"/>
                        <a:ea typeface="+mn-ea"/>
                        <a:cs typeface="+mn-cs"/>
                      </a:endParaRPr>
                    </a:p>
                    <a:p>
                      <a:pPr marL="0" marR="0" lvl="0" indent="0" algn="ctr" defTabSz="914400" rtl="0" eaLnBrk="0" fontAlgn="base" latinLnBrk="0" hangingPunct="0">
                        <a:lnSpc>
                          <a:spcPct val="100000"/>
                        </a:lnSpc>
                        <a:spcBef>
                          <a:spcPct val="20000"/>
                        </a:spcBef>
                        <a:spcAft>
                          <a:spcPct val="0"/>
                        </a:spcAft>
                        <a:buClrTx/>
                        <a:buSzTx/>
                        <a:buFontTx/>
                        <a:buNone/>
                        <a:tabLst/>
                      </a:pPr>
                      <a:r>
                        <a:rPr lang="nl-BE" sz="1600" kern="1200" dirty="0">
                          <a:solidFill>
                            <a:srgbClr val="01BBC7"/>
                          </a:solidFill>
                          <a:latin typeface="+mn-lt"/>
                          <a:ea typeface="+mn-ea"/>
                          <a:cs typeface="+mn-cs"/>
                        </a:rPr>
                        <a:t>55 %</a:t>
                      </a:r>
                      <a:endParaRPr lang="nl-NL" sz="1600" kern="1200" dirty="0">
                        <a:solidFill>
                          <a:srgbClr val="01BBC7"/>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nl-BE" sz="1600" kern="1200" dirty="0">
                          <a:solidFill>
                            <a:srgbClr val="01BBC7"/>
                          </a:solidFill>
                          <a:latin typeface="+mn-lt"/>
                          <a:ea typeface="+mn-ea"/>
                          <a:cs typeface="+mn-cs"/>
                        </a:rPr>
                        <a:t>25 %</a:t>
                      </a:r>
                    </a:p>
                    <a:p>
                      <a:pPr marL="0" marR="0" lvl="0" indent="0" algn="ctr" defTabSz="914400" rtl="0" eaLnBrk="0" fontAlgn="base" latinLnBrk="0" hangingPunct="0">
                        <a:lnSpc>
                          <a:spcPct val="100000"/>
                        </a:lnSpc>
                        <a:spcBef>
                          <a:spcPct val="20000"/>
                        </a:spcBef>
                        <a:spcAft>
                          <a:spcPct val="0"/>
                        </a:spcAft>
                        <a:buClrTx/>
                        <a:buSzTx/>
                        <a:buFontTx/>
                        <a:buNone/>
                        <a:tabLst/>
                      </a:pPr>
                      <a:endParaRPr lang="nl-BE" sz="1600" kern="1200" dirty="0">
                        <a:solidFill>
                          <a:srgbClr val="01BBC7"/>
                        </a:solidFill>
                        <a:latin typeface="+mn-lt"/>
                        <a:ea typeface="+mn-ea"/>
                        <a:cs typeface="+mn-cs"/>
                      </a:endParaRPr>
                    </a:p>
                    <a:p>
                      <a:pPr marL="0" marR="0" lvl="0" indent="0" algn="ctr" defTabSz="914400" rtl="0" eaLnBrk="0" fontAlgn="base" latinLnBrk="0" hangingPunct="0">
                        <a:lnSpc>
                          <a:spcPct val="100000"/>
                        </a:lnSpc>
                        <a:spcBef>
                          <a:spcPct val="20000"/>
                        </a:spcBef>
                        <a:spcAft>
                          <a:spcPct val="0"/>
                        </a:spcAft>
                        <a:buClrTx/>
                        <a:buSzTx/>
                        <a:buFontTx/>
                        <a:buNone/>
                        <a:tabLst/>
                      </a:pPr>
                      <a:r>
                        <a:rPr lang="nl-BE" sz="1600" kern="1200" dirty="0">
                          <a:solidFill>
                            <a:srgbClr val="01BBC7"/>
                          </a:solidFill>
                          <a:latin typeface="+mn-lt"/>
                          <a:ea typeface="+mn-ea"/>
                          <a:cs typeface="+mn-cs"/>
                        </a:rPr>
                        <a:t>45 %</a:t>
                      </a:r>
                    </a:p>
                    <a:p>
                      <a:pPr marL="0" marR="0" lvl="0" indent="0" algn="ctr" defTabSz="914400" rtl="0" eaLnBrk="0" fontAlgn="base" latinLnBrk="0" hangingPunct="0">
                        <a:lnSpc>
                          <a:spcPct val="100000"/>
                        </a:lnSpc>
                        <a:spcBef>
                          <a:spcPct val="20000"/>
                        </a:spcBef>
                        <a:spcAft>
                          <a:spcPct val="0"/>
                        </a:spcAft>
                        <a:buClrTx/>
                        <a:buSzTx/>
                        <a:buFontTx/>
                        <a:buNone/>
                        <a:tabLst/>
                      </a:pPr>
                      <a:endParaRPr lang="nl-BE" sz="1600" kern="1200" dirty="0">
                        <a:solidFill>
                          <a:srgbClr val="01BBC7"/>
                        </a:solidFill>
                        <a:latin typeface="+mn-lt"/>
                        <a:ea typeface="+mn-ea"/>
                        <a:cs typeface="+mn-cs"/>
                      </a:endParaRPr>
                    </a:p>
                    <a:p>
                      <a:pPr marL="0" marR="0" lvl="0" indent="0" algn="ctr" defTabSz="914400" rtl="0" eaLnBrk="0" fontAlgn="base" latinLnBrk="0" hangingPunct="0">
                        <a:lnSpc>
                          <a:spcPct val="100000"/>
                        </a:lnSpc>
                        <a:spcBef>
                          <a:spcPct val="20000"/>
                        </a:spcBef>
                        <a:spcAft>
                          <a:spcPct val="0"/>
                        </a:spcAft>
                        <a:buClrTx/>
                        <a:buSzTx/>
                        <a:buFontTx/>
                        <a:buNone/>
                        <a:tabLst/>
                      </a:pPr>
                      <a:r>
                        <a:rPr lang="nl-BE" sz="1600" kern="1200" dirty="0">
                          <a:solidFill>
                            <a:srgbClr val="01BBC7"/>
                          </a:solidFill>
                          <a:latin typeface="+mn-lt"/>
                          <a:ea typeface="+mn-ea"/>
                          <a:cs typeface="+mn-cs"/>
                        </a:rPr>
                        <a:t>55 %</a:t>
                      </a:r>
                      <a:endParaRPr lang="nl-NL" sz="1600" kern="1200" dirty="0">
                        <a:solidFill>
                          <a:srgbClr val="01BBC7"/>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lang="fr-FR" sz="1600" kern="1200" dirty="0">
                        <a:solidFill>
                          <a:schemeClr val="tx1">
                            <a:lumMod val="50000"/>
                            <a:lumOff val="50000"/>
                          </a:schemeClr>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 name="Rectangle 6"/>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3599080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38988" y="938463"/>
            <a:ext cx="10323339" cy="4852737"/>
          </a:xfrm>
        </p:spPr>
        <p:txBody>
          <a:bodyPr>
            <a:normAutofit/>
          </a:bodyPr>
          <a:lstStyle/>
          <a:p>
            <a:r>
              <a:rPr lang="nl-BE" sz="2200" dirty="0"/>
              <a:t>nieuwe vrijstellingen voor </a:t>
            </a:r>
            <a:r>
              <a:rPr lang="nl-BE" sz="2200" b="1" dirty="0"/>
              <a:t>kinderen jonger dan 21 jaar die beide ouders verloren hebben</a:t>
            </a:r>
            <a:r>
              <a:rPr lang="nl-BE" sz="2200" dirty="0"/>
              <a:t>:</a:t>
            </a:r>
          </a:p>
          <a:p>
            <a:pPr marL="742950" lvl="1" indent="-285750"/>
            <a:r>
              <a:rPr lang="nl-BE" sz="2000" dirty="0"/>
              <a:t>een volledige vrijstelling voor de verkrijging van (een deel van) de gezinswoning van de overledene;</a:t>
            </a:r>
          </a:p>
          <a:p>
            <a:pPr marL="742950" lvl="1" indent="-285750"/>
            <a:r>
              <a:rPr lang="nl-BE" sz="2000" dirty="0"/>
              <a:t>een voetvrijstelling op maximaal de eerste 75.000 euro van de netto-verkrijging van roerende goederen;</a:t>
            </a:r>
          </a:p>
          <a:p>
            <a:endParaRPr lang="fr-BE" sz="2000" dirty="0"/>
          </a:p>
          <a:p>
            <a:r>
              <a:rPr lang="nl-BE" sz="2200" dirty="0"/>
              <a:t>voor de </a:t>
            </a:r>
            <a:r>
              <a:rPr lang="nl-BE" sz="2200" b="1" dirty="0"/>
              <a:t>langstlevende echtgenoot of samenwonende partner</a:t>
            </a:r>
            <a:r>
              <a:rPr lang="nl-BE" sz="2200" dirty="0"/>
              <a:t>, een nieuwe voetvrijstelling op </a:t>
            </a:r>
            <a:r>
              <a:rPr lang="nl-BE" sz="2200" b="1" dirty="0"/>
              <a:t>maximaal de eerste 50.000 euro </a:t>
            </a:r>
            <a:r>
              <a:rPr lang="nl-BE" sz="2200" dirty="0"/>
              <a:t>van de netto-verkrijging van roerende goederen</a:t>
            </a:r>
          </a:p>
          <a:p>
            <a:pPr marL="0" indent="0">
              <a:buNone/>
            </a:pPr>
            <a:r>
              <a:rPr lang="nl-BE" sz="2200" dirty="0"/>
              <a:t>	Roerende goederen = onder meer de verplaatsbare goederen zoals 	bankbiljetten (geld), meubels, schilderijen, auto's, juwelen...</a:t>
            </a:r>
          </a:p>
          <a:p>
            <a:pPr marL="0" indent="0">
              <a:buNone/>
            </a:pPr>
            <a:endParaRPr lang="fr-BE" dirty="0"/>
          </a:p>
        </p:txBody>
      </p:sp>
      <p:sp>
        <p:nvSpPr>
          <p:cNvPr id="6" name="Subtitle 2"/>
          <p:cNvSpPr txBox="1">
            <a:spLocks/>
          </p:cNvSpPr>
          <p:nvPr/>
        </p:nvSpPr>
        <p:spPr>
          <a:xfrm>
            <a:off x="1556595" y="262766"/>
            <a:ext cx="8643863" cy="540060"/>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b="1" dirty="0" err="1">
                <a:solidFill>
                  <a:srgbClr val="00B3C4"/>
                </a:solidFill>
                <a:latin typeface="+mj-lt"/>
              </a:rPr>
              <a:t>Andere</a:t>
            </a:r>
            <a:r>
              <a:rPr lang="en-GB" b="1" dirty="0">
                <a:solidFill>
                  <a:srgbClr val="00B3C4"/>
                </a:solidFill>
                <a:latin typeface="+mj-lt"/>
              </a:rPr>
              <a:t> </a:t>
            </a:r>
            <a:r>
              <a:rPr lang="en-GB" b="1" dirty="0" err="1">
                <a:solidFill>
                  <a:srgbClr val="00B3C4"/>
                </a:solidFill>
                <a:latin typeface="+mj-lt"/>
              </a:rPr>
              <a:t>wijzigingen</a:t>
            </a:r>
            <a:r>
              <a:rPr lang="en-GB" b="1" dirty="0">
                <a:solidFill>
                  <a:srgbClr val="00B3C4"/>
                </a:solidFill>
                <a:latin typeface="+mj-lt"/>
              </a:rPr>
              <a:t> </a:t>
            </a:r>
            <a:r>
              <a:rPr lang="en-GB" b="1" dirty="0" err="1">
                <a:solidFill>
                  <a:srgbClr val="00B3C4"/>
                </a:solidFill>
                <a:latin typeface="+mj-lt"/>
              </a:rPr>
              <a:t>sinds</a:t>
            </a:r>
            <a:r>
              <a:rPr lang="en-GB" b="1" dirty="0">
                <a:solidFill>
                  <a:srgbClr val="00B3C4"/>
                </a:solidFill>
                <a:latin typeface="+mj-lt"/>
              </a:rPr>
              <a:t> </a:t>
            </a:r>
            <a:r>
              <a:rPr lang="en-GB" b="1" dirty="0" err="1">
                <a:solidFill>
                  <a:srgbClr val="00B3C4"/>
                </a:solidFill>
                <a:latin typeface="+mj-lt"/>
              </a:rPr>
              <a:t>september</a:t>
            </a:r>
            <a:r>
              <a:rPr lang="en-GB" b="1" dirty="0">
                <a:solidFill>
                  <a:srgbClr val="00B3C4"/>
                </a:solidFill>
                <a:latin typeface="+mj-lt"/>
              </a:rPr>
              <a:t> 2018</a:t>
            </a:r>
            <a:r>
              <a:rPr lang="en-GB" dirty="0">
                <a:solidFill>
                  <a:srgbClr val="00B3C4"/>
                </a:solidFill>
              </a:rPr>
              <a:t> </a:t>
            </a:r>
            <a:r>
              <a:rPr lang="en-GB" sz="2600" dirty="0">
                <a:solidFill>
                  <a:srgbClr val="00B3C4"/>
                </a:solidFill>
              </a:rPr>
              <a:t> </a:t>
            </a:r>
            <a:endParaRPr lang="en-US" dirty="0">
              <a:solidFill>
                <a:srgbClr val="00B3C4"/>
              </a:solidFill>
            </a:endParaRPr>
          </a:p>
        </p:txBody>
      </p:sp>
      <p:sp>
        <p:nvSpPr>
          <p:cNvPr id="7" name="Rectangle 6"/>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737963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a:t>Om te beginnen… </a:t>
            </a:r>
          </a:p>
        </p:txBody>
      </p:sp>
      <p:sp>
        <p:nvSpPr>
          <p:cNvPr id="5" name="Content Placeholder 4"/>
          <p:cNvSpPr>
            <a:spLocks noGrp="1"/>
          </p:cNvSpPr>
          <p:nvPr>
            <p:ph idx="1"/>
          </p:nvPr>
        </p:nvSpPr>
        <p:spPr>
          <a:xfrm>
            <a:off x="406594" y="1690688"/>
            <a:ext cx="11614688" cy="4351338"/>
          </a:xfrm>
        </p:spPr>
        <p:txBody>
          <a:bodyPr>
            <a:normAutofit fontScale="92500" lnSpcReduction="10000"/>
          </a:bodyPr>
          <a:lstStyle/>
          <a:p>
            <a:pPr marL="0" lvl="0" indent="0" defTabSz="457200">
              <a:lnSpc>
                <a:spcPct val="100000"/>
              </a:lnSpc>
              <a:spcBef>
                <a:spcPct val="20000"/>
              </a:spcBef>
              <a:buClrTx/>
              <a:buNone/>
              <a:defRPr/>
            </a:pPr>
            <a:r>
              <a:rPr lang="fr-BE" sz="2400" dirty="0">
                <a:solidFill>
                  <a:prstClr val="black"/>
                </a:solidFill>
              </a:rPr>
              <a:t>Mentale of </a:t>
            </a:r>
            <a:r>
              <a:rPr lang="fr-BE" sz="2400" dirty="0" err="1">
                <a:solidFill>
                  <a:prstClr val="black"/>
                </a:solidFill>
              </a:rPr>
              <a:t>fysieke</a:t>
            </a:r>
            <a:r>
              <a:rPr lang="fr-BE" sz="2400" dirty="0">
                <a:solidFill>
                  <a:prstClr val="black"/>
                </a:solidFill>
              </a:rPr>
              <a:t> </a:t>
            </a:r>
            <a:r>
              <a:rPr lang="fr-BE" sz="2400" dirty="0" err="1">
                <a:solidFill>
                  <a:prstClr val="black"/>
                </a:solidFill>
              </a:rPr>
              <a:t>beperking</a:t>
            </a:r>
            <a:r>
              <a:rPr lang="fr-BE" sz="2400" dirty="0">
                <a:solidFill>
                  <a:prstClr val="black"/>
                </a:solidFill>
              </a:rPr>
              <a:t> </a:t>
            </a:r>
          </a:p>
          <a:p>
            <a:pPr marL="0" lvl="0" indent="0" defTabSz="457200">
              <a:lnSpc>
                <a:spcPct val="100000"/>
              </a:lnSpc>
              <a:spcBef>
                <a:spcPct val="20000"/>
              </a:spcBef>
              <a:buClrTx/>
              <a:buNone/>
              <a:defRPr/>
            </a:pPr>
            <a:r>
              <a:rPr lang="fr-BE" sz="2400" dirty="0">
                <a:solidFill>
                  <a:prstClr val="black"/>
                </a:solidFill>
              </a:rPr>
              <a:t>(</a:t>
            </a:r>
            <a:r>
              <a:rPr lang="fr-BE" sz="2400" dirty="0" err="1">
                <a:solidFill>
                  <a:prstClr val="black"/>
                </a:solidFill>
              </a:rPr>
              <a:t>bv</a:t>
            </a:r>
            <a:r>
              <a:rPr lang="fr-BE" sz="2400" dirty="0">
                <a:solidFill>
                  <a:prstClr val="black"/>
                </a:solidFill>
              </a:rPr>
              <a:t>. </a:t>
            </a:r>
            <a:r>
              <a:rPr lang="fr-BE" sz="2400" dirty="0" err="1">
                <a:solidFill>
                  <a:prstClr val="black"/>
                </a:solidFill>
              </a:rPr>
              <a:t>geheugenverlies</a:t>
            </a:r>
            <a:r>
              <a:rPr lang="fr-BE" sz="2400" dirty="0">
                <a:solidFill>
                  <a:prstClr val="black"/>
                </a:solidFill>
              </a:rPr>
              <a:t>, </a:t>
            </a:r>
            <a:r>
              <a:rPr lang="fr-BE" sz="2400" dirty="0" err="1">
                <a:solidFill>
                  <a:prstClr val="black"/>
                </a:solidFill>
              </a:rPr>
              <a:t>ongeval</a:t>
            </a:r>
            <a:r>
              <a:rPr lang="fr-BE" sz="2400" dirty="0">
                <a:solidFill>
                  <a:prstClr val="black"/>
                </a:solidFill>
              </a:rPr>
              <a:t>, </a:t>
            </a:r>
            <a:r>
              <a:rPr lang="fr-BE" sz="2400" dirty="0" err="1">
                <a:solidFill>
                  <a:prstClr val="black"/>
                </a:solidFill>
              </a:rPr>
              <a:t>ziekte</a:t>
            </a:r>
            <a:r>
              <a:rPr lang="fr-BE" sz="2400" dirty="0">
                <a:solidFill>
                  <a:prstClr val="black"/>
                </a:solidFill>
              </a:rPr>
              <a:t>…) → 	</a:t>
            </a:r>
            <a:r>
              <a:rPr lang="fr-BE" sz="2400" dirty="0" err="1">
                <a:solidFill>
                  <a:prstClr val="black"/>
                </a:solidFill>
              </a:rPr>
              <a:t>feitelijke</a:t>
            </a:r>
            <a:r>
              <a:rPr lang="fr-BE" sz="2400" dirty="0">
                <a:solidFill>
                  <a:prstClr val="black"/>
                </a:solidFill>
              </a:rPr>
              <a:t> </a:t>
            </a:r>
            <a:r>
              <a:rPr lang="fr-BE" sz="2400" dirty="0" err="1">
                <a:solidFill>
                  <a:prstClr val="black"/>
                </a:solidFill>
              </a:rPr>
              <a:t>toestand</a:t>
            </a:r>
            <a:endParaRPr lang="fr-BE" sz="2400" dirty="0">
              <a:solidFill>
                <a:prstClr val="black"/>
              </a:solidFill>
            </a:endParaRPr>
          </a:p>
          <a:p>
            <a:pPr marL="0" lvl="0" indent="0" defTabSz="457200">
              <a:lnSpc>
                <a:spcPct val="100000"/>
              </a:lnSpc>
              <a:spcBef>
                <a:spcPct val="20000"/>
              </a:spcBef>
              <a:buClrTx/>
              <a:buNone/>
              <a:defRPr/>
            </a:pPr>
            <a:r>
              <a:rPr lang="fr-BE" sz="2400" dirty="0">
                <a:solidFill>
                  <a:prstClr val="black"/>
                </a:solidFill>
              </a:rPr>
              <a:t>      								</a:t>
            </a:r>
            <a:r>
              <a:rPr lang="fr-BE" sz="2400" dirty="0">
                <a:solidFill>
                  <a:srgbClr val="1F497D"/>
                </a:solidFill>
              </a:rPr>
              <a:t>			</a:t>
            </a:r>
            <a:r>
              <a:rPr lang="fr-BE" sz="2400" b="1" dirty="0">
                <a:solidFill>
                  <a:srgbClr val="376076"/>
                </a:solidFill>
              </a:rPr>
              <a:t>= ‘</a:t>
            </a:r>
            <a:r>
              <a:rPr lang="fr-BE" sz="2400" b="1" dirty="0" err="1">
                <a:solidFill>
                  <a:srgbClr val="376076"/>
                </a:solidFill>
              </a:rPr>
              <a:t>wilsonbekwaamheid</a:t>
            </a:r>
            <a:r>
              <a:rPr lang="fr-BE" sz="2400" b="1" dirty="0">
                <a:solidFill>
                  <a:srgbClr val="376076"/>
                </a:solidFill>
              </a:rPr>
              <a:t>’</a:t>
            </a:r>
          </a:p>
          <a:p>
            <a:pPr marL="0" lvl="0" indent="0" defTabSz="457200">
              <a:lnSpc>
                <a:spcPct val="100000"/>
              </a:lnSpc>
              <a:spcBef>
                <a:spcPct val="20000"/>
              </a:spcBef>
              <a:buClrTx/>
              <a:buNone/>
              <a:defRPr/>
            </a:pPr>
            <a:r>
              <a:rPr lang="fr-BE" sz="2400" b="1" dirty="0">
                <a:solidFill>
                  <a:srgbClr val="376076"/>
                </a:solidFill>
              </a:rPr>
              <a:t>												= ‘</a:t>
            </a:r>
            <a:r>
              <a:rPr lang="fr-BE" sz="2400" b="1" dirty="0" err="1">
                <a:solidFill>
                  <a:srgbClr val="376076"/>
                </a:solidFill>
              </a:rPr>
              <a:t>gezond</a:t>
            </a:r>
            <a:r>
              <a:rPr lang="fr-BE" sz="2400" b="1" dirty="0">
                <a:solidFill>
                  <a:srgbClr val="376076"/>
                </a:solidFill>
              </a:rPr>
              <a:t> van </a:t>
            </a:r>
            <a:r>
              <a:rPr lang="fr-BE" sz="2400" b="1" dirty="0" err="1">
                <a:solidFill>
                  <a:srgbClr val="376076"/>
                </a:solidFill>
              </a:rPr>
              <a:t>geest</a:t>
            </a:r>
            <a:r>
              <a:rPr lang="fr-BE" sz="2400" b="1" dirty="0">
                <a:solidFill>
                  <a:srgbClr val="376076"/>
                </a:solidFill>
              </a:rPr>
              <a:t>’</a:t>
            </a:r>
            <a:endParaRPr lang="en-US" sz="2400" b="1" dirty="0">
              <a:solidFill>
                <a:srgbClr val="376076"/>
              </a:solidFill>
            </a:endParaRPr>
          </a:p>
          <a:p>
            <a:pPr marL="0" lvl="0" indent="0" defTabSz="457200">
              <a:lnSpc>
                <a:spcPct val="100000"/>
              </a:lnSpc>
              <a:spcBef>
                <a:spcPct val="20000"/>
              </a:spcBef>
              <a:buClrTx/>
              <a:buNone/>
              <a:defRPr/>
            </a:pPr>
            <a:r>
              <a:rPr lang="fr-BE" sz="2400" b="1" dirty="0">
                <a:solidFill>
                  <a:srgbClr val="1F497D"/>
                </a:solidFill>
              </a:rPr>
              <a:t>      									</a:t>
            </a:r>
          </a:p>
          <a:p>
            <a:pPr marL="0" lvl="0" indent="0" defTabSz="457200">
              <a:lnSpc>
                <a:spcPct val="100000"/>
              </a:lnSpc>
              <a:spcBef>
                <a:spcPct val="20000"/>
              </a:spcBef>
              <a:buClrTx/>
              <a:buNone/>
              <a:defRPr/>
            </a:pPr>
            <a:r>
              <a:rPr lang="fr-BE" sz="2400" dirty="0" err="1">
                <a:solidFill>
                  <a:prstClr val="black"/>
                </a:solidFill>
              </a:rPr>
              <a:t>Uit</a:t>
            </a:r>
            <a:r>
              <a:rPr lang="fr-BE" sz="2400" dirty="0">
                <a:solidFill>
                  <a:prstClr val="black"/>
                </a:solidFill>
              </a:rPr>
              <a:t> </a:t>
            </a:r>
            <a:r>
              <a:rPr lang="fr-BE" sz="2400" dirty="0" err="1">
                <a:solidFill>
                  <a:prstClr val="black"/>
                </a:solidFill>
              </a:rPr>
              <a:t>een</a:t>
            </a:r>
            <a:r>
              <a:rPr lang="fr-BE" sz="2400" dirty="0">
                <a:solidFill>
                  <a:prstClr val="black"/>
                </a:solidFill>
              </a:rPr>
              <a:t> ‘niet </a:t>
            </a:r>
            <a:r>
              <a:rPr lang="fr-BE" sz="2400" dirty="0" err="1">
                <a:solidFill>
                  <a:prstClr val="black"/>
                </a:solidFill>
              </a:rPr>
              <a:t>kunnen</a:t>
            </a:r>
            <a:r>
              <a:rPr lang="fr-BE" sz="2400" dirty="0">
                <a:solidFill>
                  <a:prstClr val="black"/>
                </a:solidFill>
              </a:rPr>
              <a:t>’ </a:t>
            </a:r>
            <a:r>
              <a:rPr lang="fr-BE" sz="2400" dirty="0" err="1">
                <a:solidFill>
                  <a:prstClr val="black"/>
                </a:solidFill>
              </a:rPr>
              <a:t>volgt</a:t>
            </a:r>
            <a:r>
              <a:rPr lang="fr-BE" sz="2400" dirty="0">
                <a:solidFill>
                  <a:prstClr val="black"/>
                </a:solidFill>
              </a:rPr>
              <a:t> </a:t>
            </a:r>
            <a:r>
              <a:rPr lang="fr-BE" sz="2400" dirty="0" err="1">
                <a:solidFill>
                  <a:prstClr val="black"/>
                </a:solidFill>
              </a:rPr>
              <a:t>een</a:t>
            </a:r>
            <a:r>
              <a:rPr lang="fr-BE" sz="2400" dirty="0">
                <a:solidFill>
                  <a:prstClr val="black"/>
                </a:solidFill>
              </a:rPr>
              <a:t> ‘niet MOGEN’ →	</a:t>
            </a:r>
          </a:p>
          <a:p>
            <a:pPr marL="0" lvl="0" indent="0" defTabSz="457200">
              <a:lnSpc>
                <a:spcPct val="100000"/>
              </a:lnSpc>
              <a:spcBef>
                <a:spcPct val="20000"/>
              </a:spcBef>
              <a:buClrTx/>
              <a:buNone/>
              <a:defRPr/>
            </a:pPr>
            <a:r>
              <a:rPr lang="fr-BE" sz="2400" dirty="0">
                <a:solidFill>
                  <a:prstClr val="black"/>
                </a:solidFill>
              </a:rPr>
              <a:t>												</a:t>
            </a:r>
            <a:r>
              <a:rPr lang="fr-BE" sz="2400" dirty="0" err="1">
                <a:solidFill>
                  <a:prstClr val="black"/>
                </a:solidFill>
              </a:rPr>
              <a:t>juridische</a:t>
            </a:r>
            <a:r>
              <a:rPr lang="fr-BE" sz="2400" dirty="0">
                <a:solidFill>
                  <a:prstClr val="black"/>
                </a:solidFill>
              </a:rPr>
              <a:t> </a:t>
            </a:r>
            <a:r>
              <a:rPr lang="fr-BE" sz="2400" dirty="0" err="1">
                <a:solidFill>
                  <a:prstClr val="black"/>
                </a:solidFill>
              </a:rPr>
              <a:t>toestand</a:t>
            </a:r>
            <a:endParaRPr lang="fr-BE" sz="2400" dirty="0">
              <a:solidFill>
                <a:prstClr val="black"/>
              </a:solidFill>
            </a:endParaRPr>
          </a:p>
          <a:p>
            <a:pPr marL="0" lvl="0" indent="0" defTabSz="457200">
              <a:lnSpc>
                <a:spcPct val="100000"/>
              </a:lnSpc>
              <a:spcBef>
                <a:spcPct val="20000"/>
              </a:spcBef>
              <a:buClrTx/>
              <a:buNone/>
              <a:defRPr/>
            </a:pPr>
            <a:r>
              <a:rPr lang="fr-BE" sz="2400" dirty="0">
                <a:solidFill>
                  <a:prstClr val="black"/>
                </a:solidFill>
              </a:rPr>
              <a:t>												</a:t>
            </a:r>
            <a:r>
              <a:rPr lang="fr-BE" sz="2400" b="1" dirty="0">
                <a:solidFill>
                  <a:srgbClr val="376076"/>
                </a:solidFill>
              </a:rPr>
              <a:t>=‘</a:t>
            </a:r>
            <a:r>
              <a:rPr lang="fr-BE" sz="2400" b="1" dirty="0" err="1">
                <a:solidFill>
                  <a:srgbClr val="376076"/>
                </a:solidFill>
              </a:rPr>
              <a:t>handelingsonbekwaamheid</a:t>
            </a:r>
            <a:r>
              <a:rPr lang="fr-BE" sz="2400" b="1" dirty="0">
                <a:solidFill>
                  <a:srgbClr val="376076"/>
                </a:solidFill>
              </a:rPr>
              <a:t>’</a:t>
            </a:r>
          </a:p>
          <a:p>
            <a:pPr marL="0" lvl="0" indent="0" defTabSz="457200">
              <a:lnSpc>
                <a:spcPct val="100000"/>
              </a:lnSpc>
              <a:spcBef>
                <a:spcPct val="20000"/>
              </a:spcBef>
              <a:buClrTx/>
              <a:buNone/>
              <a:defRPr/>
            </a:pPr>
            <a:r>
              <a:rPr lang="fr-BE" sz="2400" b="1" dirty="0">
                <a:solidFill>
                  <a:srgbClr val="1F497D"/>
                </a:solidFill>
              </a:rPr>
              <a:t>									</a:t>
            </a:r>
            <a:endParaRPr lang="fr-BE" sz="2400" dirty="0">
              <a:solidFill>
                <a:prstClr val="black"/>
              </a:solidFill>
            </a:endParaRPr>
          </a:p>
          <a:p>
            <a:pPr marL="0" lvl="0" indent="0" defTabSz="457200">
              <a:lnSpc>
                <a:spcPct val="100000"/>
              </a:lnSpc>
              <a:spcBef>
                <a:spcPct val="20000"/>
              </a:spcBef>
              <a:buClrTx/>
              <a:buNone/>
              <a:defRPr/>
            </a:pPr>
            <a:r>
              <a:rPr lang="fr-BE" sz="2400" dirty="0" err="1">
                <a:solidFill>
                  <a:prstClr val="black"/>
                </a:solidFill>
              </a:rPr>
              <a:t>Sommige</a:t>
            </a:r>
            <a:r>
              <a:rPr lang="fr-BE" sz="2400" dirty="0">
                <a:solidFill>
                  <a:prstClr val="black"/>
                </a:solidFill>
              </a:rPr>
              <a:t> </a:t>
            </a:r>
            <a:r>
              <a:rPr lang="fr-BE" sz="2400" dirty="0" err="1">
                <a:solidFill>
                  <a:prstClr val="black"/>
                </a:solidFill>
              </a:rPr>
              <a:t>groepen</a:t>
            </a:r>
            <a:r>
              <a:rPr lang="fr-BE" sz="2400" dirty="0">
                <a:solidFill>
                  <a:prstClr val="black"/>
                </a:solidFill>
              </a:rPr>
              <a:t> van </a:t>
            </a:r>
            <a:r>
              <a:rPr lang="fr-BE" sz="2400" dirty="0" err="1">
                <a:solidFill>
                  <a:prstClr val="black"/>
                </a:solidFill>
              </a:rPr>
              <a:t>mensen</a:t>
            </a:r>
            <a:r>
              <a:rPr lang="fr-BE" sz="2400" dirty="0">
                <a:solidFill>
                  <a:prstClr val="black"/>
                </a:solidFill>
              </a:rPr>
              <a:t> </a:t>
            </a:r>
            <a:r>
              <a:rPr lang="fr-BE" sz="2400" dirty="0" err="1">
                <a:solidFill>
                  <a:prstClr val="black"/>
                </a:solidFill>
              </a:rPr>
              <a:t>mogen</a:t>
            </a:r>
            <a:r>
              <a:rPr lang="fr-BE" sz="2400" dirty="0">
                <a:solidFill>
                  <a:prstClr val="black"/>
                </a:solidFill>
              </a:rPr>
              <a:t> </a:t>
            </a:r>
            <a:r>
              <a:rPr lang="fr-BE" sz="2400" dirty="0" err="1">
                <a:solidFill>
                  <a:prstClr val="black"/>
                </a:solidFill>
              </a:rPr>
              <a:t>volgens</a:t>
            </a:r>
            <a:r>
              <a:rPr lang="fr-BE" sz="2400" dirty="0">
                <a:solidFill>
                  <a:prstClr val="black"/>
                </a:solidFill>
              </a:rPr>
              <a:t> de </a:t>
            </a:r>
            <a:r>
              <a:rPr lang="fr-BE" sz="2400" dirty="0" err="1">
                <a:solidFill>
                  <a:prstClr val="black"/>
                </a:solidFill>
              </a:rPr>
              <a:t>wet</a:t>
            </a:r>
            <a:r>
              <a:rPr lang="fr-BE" sz="2400" dirty="0">
                <a:solidFill>
                  <a:prstClr val="black"/>
                </a:solidFill>
              </a:rPr>
              <a:t> </a:t>
            </a:r>
            <a:r>
              <a:rPr lang="fr-BE" sz="2400" dirty="0" err="1">
                <a:solidFill>
                  <a:prstClr val="black"/>
                </a:solidFill>
              </a:rPr>
              <a:t>geen</a:t>
            </a:r>
            <a:r>
              <a:rPr lang="fr-BE" sz="2400" dirty="0">
                <a:solidFill>
                  <a:prstClr val="black"/>
                </a:solidFill>
              </a:rPr>
              <a:t> </a:t>
            </a:r>
            <a:r>
              <a:rPr lang="fr-BE" sz="2400" dirty="0" err="1">
                <a:solidFill>
                  <a:prstClr val="black"/>
                </a:solidFill>
              </a:rPr>
              <a:t>rechtshandelingen</a:t>
            </a:r>
            <a:r>
              <a:rPr lang="fr-BE" sz="2400" dirty="0">
                <a:solidFill>
                  <a:prstClr val="black"/>
                </a:solidFill>
              </a:rPr>
              <a:t> </a:t>
            </a:r>
            <a:r>
              <a:rPr lang="fr-BE" sz="2400" dirty="0" err="1">
                <a:solidFill>
                  <a:prstClr val="black"/>
                </a:solidFill>
              </a:rPr>
              <a:t>stellen</a:t>
            </a:r>
            <a:r>
              <a:rPr lang="fr-BE" sz="2400" dirty="0">
                <a:solidFill>
                  <a:prstClr val="black"/>
                </a:solidFill>
              </a:rPr>
              <a:t> in hun </a:t>
            </a:r>
            <a:r>
              <a:rPr lang="fr-BE" sz="2400" dirty="0" err="1">
                <a:solidFill>
                  <a:prstClr val="black"/>
                </a:solidFill>
              </a:rPr>
              <a:t>eigen</a:t>
            </a:r>
            <a:r>
              <a:rPr lang="fr-BE" sz="2400" dirty="0">
                <a:solidFill>
                  <a:prstClr val="black"/>
                </a:solidFill>
              </a:rPr>
              <a:t> </a:t>
            </a:r>
            <a:r>
              <a:rPr lang="fr-BE" sz="2400" dirty="0" err="1">
                <a:solidFill>
                  <a:prstClr val="black"/>
                </a:solidFill>
              </a:rPr>
              <a:t>belang</a:t>
            </a:r>
            <a:r>
              <a:rPr lang="fr-BE" sz="2400" dirty="0">
                <a:solidFill>
                  <a:prstClr val="black"/>
                </a:solidFill>
              </a:rPr>
              <a:t>. </a:t>
            </a:r>
          </a:p>
        </p:txBody>
      </p:sp>
      <p:sp>
        <p:nvSpPr>
          <p:cNvPr id="6" name="Rectangle 5"/>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12528261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a:t>Successierechten op de Vlaamse gezinswoning? </a:t>
            </a:r>
            <a:endParaRPr lang="en-US" dirty="0"/>
          </a:p>
        </p:txBody>
      </p:sp>
      <p:sp>
        <p:nvSpPr>
          <p:cNvPr id="5" name="Text Placeholder 4"/>
          <p:cNvSpPr>
            <a:spLocks noGrp="1"/>
          </p:cNvSpPr>
          <p:nvPr>
            <p:ph type="body" idx="1"/>
          </p:nvPr>
        </p:nvSpPr>
        <p:spPr/>
        <p:txBody>
          <a:bodyPr/>
          <a:lstStyle/>
          <a:p>
            <a:endParaRPr lang="nl-NL" dirty="0"/>
          </a:p>
        </p:txBody>
      </p:sp>
      <p:sp>
        <p:nvSpPr>
          <p:cNvPr id="6" name="Rectangle 5"/>
          <p:cNvSpPr/>
          <p:nvPr/>
        </p:nvSpPr>
        <p:spPr>
          <a:xfrm>
            <a:off x="10099965" y="5925134"/>
            <a:ext cx="1810482" cy="822960"/>
          </a:xfrm>
          <a:prstGeom prst="rect">
            <a:avLst/>
          </a:prstGeom>
          <a:solidFill>
            <a:srgbClr val="294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4205924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a:t>Wie geniet in Vlaanderen van de vrijstelling? </a:t>
            </a:r>
            <a:endParaRPr lang="en-US" dirty="0"/>
          </a:p>
        </p:txBody>
      </p:sp>
      <p:sp>
        <p:nvSpPr>
          <p:cNvPr id="5" name="Content Placeholder 4"/>
          <p:cNvSpPr>
            <a:spLocks noGrp="1"/>
          </p:cNvSpPr>
          <p:nvPr>
            <p:ph idx="1"/>
          </p:nvPr>
        </p:nvSpPr>
        <p:spPr/>
        <p:txBody>
          <a:bodyPr>
            <a:normAutofit/>
          </a:bodyPr>
          <a:lstStyle/>
          <a:p>
            <a:pPr>
              <a:spcBef>
                <a:spcPct val="50000"/>
              </a:spcBef>
            </a:pPr>
            <a:r>
              <a:rPr lang="nl-NL" sz="2000" dirty="0"/>
              <a:t>Langstlevende </a:t>
            </a:r>
            <a:r>
              <a:rPr lang="nl-NL" sz="2000" dirty="0" err="1"/>
              <a:t>echtgeno</a:t>
            </a:r>
            <a:r>
              <a:rPr lang="nl-NL" sz="2000" dirty="0"/>
              <a:t>(o)t(e)</a:t>
            </a:r>
          </a:p>
          <a:p>
            <a:pPr>
              <a:spcBef>
                <a:spcPct val="50000"/>
              </a:spcBef>
            </a:pPr>
            <a:r>
              <a:rPr lang="nl-NL" sz="2000" dirty="0"/>
              <a:t>Samenwonende “partner” (wettelijk of feitelijk)</a:t>
            </a:r>
          </a:p>
          <a:p>
            <a:pPr>
              <a:spcBef>
                <a:spcPct val="50000"/>
              </a:spcBef>
              <a:buNone/>
            </a:pPr>
            <a:r>
              <a:rPr lang="nl-NL" sz="2000" u="sng" dirty="0"/>
              <a:t>Bijkomende voorwaarden voor </a:t>
            </a:r>
            <a:r>
              <a:rPr lang="nl-NL" sz="2000" u="sng" dirty="0" err="1"/>
              <a:t>samenwonenende</a:t>
            </a:r>
            <a:r>
              <a:rPr lang="nl-NL" sz="2000" u="sng" dirty="0"/>
              <a:t> partners</a:t>
            </a:r>
          </a:p>
          <a:p>
            <a:pPr>
              <a:spcBef>
                <a:spcPct val="50000"/>
              </a:spcBef>
              <a:buClr>
                <a:srgbClr val="CC0000"/>
              </a:buClr>
              <a:buNone/>
            </a:pPr>
            <a:r>
              <a:rPr lang="nl-NL" sz="2000" dirty="0"/>
              <a:t>	Feitelijke:  	- 	</a:t>
            </a:r>
            <a:r>
              <a:rPr lang="nl-NL" sz="2000" b="1" dirty="0"/>
              <a:t>3 jaar </a:t>
            </a:r>
            <a:r>
              <a:rPr lang="nl-NL" sz="2000" dirty="0"/>
              <a:t>samenwoning vereist om van </a:t>
            </a:r>
            <a:r>
              <a:rPr lang="nl-NL" sz="2000" u="sng" dirty="0"/>
              <a:t>vrijstelling</a:t>
            </a:r>
            <a:r>
              <a:rPr lang="nl-NL" sz="2000" dirty="0"/>
              <a:t> te 					    	genieten</a:t>
            </a:r>
          </a:p>
          <a:p>
            <a:pPr>
              <a:spcBef>
                <a:spcPct val="50000"/>
              </a:spcBef>
              <a:buClr>
                <a:srgbClr val="CC0000"/>
              </a:buClr>
              <a:buNone/>
            </a:pPr>
            <a:r>
              <a:rPr lang="nl-NL" sz="2000" dirty="0"/>
              <a:t>                       	-	</a:t>
            </a:r>
            <a:r>
              <a:rPr lang="nl-NL" sz="2000" b="1" dirty="0"/>
              <a:t>1 jaar </a:t>
            </a:r>
            <a:r>
              <a:rPr lang="nl-NL" sz="2000" dirty="0"/>
              <a:t>samenwoning vereist om van </a:t>
            </a:r>
            <a:r>
              <a:rPr lang="nl-NL" sz="2000" u="sng" dirty="0"/>
              <a:t>verminderde </a:t>
            </a:r>
          </a:p>
          <a:p>
            <a:pPr>
              <a:spcBef>
                <a:spcPct val="50000"/>
              </a:spcBef>
              <a:buClr>
                <a:srgbClr val="CC0000"/>
              </a:buClr>
              <a:buNone/>
            </a:pPr>
            <a:r>
              <a:rPr lang="nl-NL" sz="2000" dirty="0"/>
              <a:t>                            	</a:t>
            </a:r>
            <a:r>
              <a:rPr lang="nl-NL" sz="2000" u="sng" dirty="0"/>
              <a:t>tarieven</a:t>
            </a:r>
            <a:r>
              <a:rPr lang="nl-NL" sz="2000" dirty="0"/>
              <a:t> te genieten. </a:t>
            </a:r>
            <a:endParaRPr lang="en-GB" sz="2000" dirty="0"/>
          </a:p>
          <a:p>
            <a:pPr>
              <a:spcBef>
                <a:spcPct val="50000"/>
              </a:spcBef>
              <a:buNone/>
            </a:pPr>
            <a:r>
              <a:rPr lang="nl-NL" sz="2000" dirty="0"/>
              <a:t>	</a:t>
            </a:r>
          </a:p>
          <a:p>
            <a:pPr>
              <a:spcBef>
                <a:spcPct val="50000"/>
              </a:spcBef>
              <a:buNone/>
            </a:pPr>
            <a:r>
              <a:rPr lang="nl-NL" sz="2000" dirty="0"/>
              <a:t>	Wettelijke en feitelijke:  bloedverwant </a:t>
            </a:r>
            <a:r>
              <a:rPr lang="nl-NL" sz="2000" u="sng" dirty="0"/>
              <a:t>in rechte lijn </a:t>
            </a:r>
            <a:r>
              <a:rPr lang="nl-NL" sz="2000" dirty="0"/>
              <a:t>(en fiscaal gelijkgestelde) uitgesloten</a:t>
            </a:r>
            <a:endParaRPr lang="en-GB" sz="2000" dirty="0"/>
          </a:p>
        </p:txBody>
      </p:sp>
      <p:sp>
        <p:nvSpPr>
          <p:cNvPr id="6" name="Rectangle 5"/>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4236464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2402465"/>
            <a:ext cx="10515600" cy="2852737"/>
          </a:xfrm>
        </p:spPr>
        <p:txBody>
          <a:bodyPr>
            <a:normAutofit fontScale="90000"/>
          </a:bodyPr>
          <a:lstStyle/>
          <a:p>
            <a:br>
              <a:rPr lang="nl-NL" dirty="0"/>
            </a:br>
            <a:r>
              <a:rPr lang="nl-NL" dirty="0"/>
              <a:t>Sinds 01.06.2012</a:t>
            </a:r>
            <a:br>
              <a:rPr lang="nl-NL" dirty="0"/>
            </a:br>
            <a:br>
              <a:rPr lang="nl-NL" dirty="0"/>
            </a:br>
            <a:r>
              <a:rPr lang="nl-NL" dirty="0"/>
              <a:t>De “Anti-Rechtsmisbruikbepaling”</a:t>
            </a:r>
            <a:br>
              <a:rPr lang="nl-NL" dirty="0"/>
            </a:br>
            <a:endParaRPr lang="en-US" dirty="0"/>
          </a:p>
        </p:txBody>
      </p:sp>
      <p:sp>
        <p:nvSpPr>
          <p:cNvPr id="5" name="Text Placeholder 4"/>
          <p:cNvSpPr>
            <a:spLocks noGrp="1"/>
          </p:cNvSpPr>
          <p:nvPr>
            <p:ph type="body" idx="1"/>
          </p:nvPr>
        </p:nvSpPr>
        <p:spPr/>
        <p:txBody>
          <a:bodyPr/>
          <a:lstStyle/>
          <a:p>
            <a:endParaRPr lang="nl-NL"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5774" y="1699491"/>
            <a:ext cx="1804493" cy="1796473"/>
          </a:xfrm>
          <a:prstGeom prst="rect">
            <a:avLst/>
          </a:prstGeom>
          <a:effectLst>
            <a:softEdge rad="635000"/>
          </a:effectLst>
        </p:spPr>
      </p:pic>
      <p:sp>
        <p:nvSpPr>
          <p:cNvPr id="7" name="Rectangle 6"/>
          <p:cNvSpPr/>
          <p:nvPr/>
        </p:nvSpPr>
        <p:spPr>
          <a:xfrm>
            <a:off x="10099965" y="5925134"/>
            <a:ext cx="1810482" cy="822960"/>
          </a:xfrm>
          <a:prstGeom prst="rect">
            <a:avLst/>
          </a:prstGeom>
          <a:solidFill>
            <a:srgbClr val="294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3601065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a:t>“Mag” successieplanning?</a:t>
            </a:r>
            <a:endParaRPr lang="en-US" dirty="0"/>
          </a:p>
        </p:txBody>
      </p:sp>
      <p:sp>
        <p:nvSpPr>
          <p:cNvPr id="5" name="Content Placeholder 4"/>
          <p:cNvSpPr>
            <a:spLocks noGrp="1"/>
          </p:cNvSpPr>
          <p:nvPr>
            <p:ph idx="1"/>
          </p:nvPr>
        </p:nvSpPr>
        <p:spPr>
          <a:xfrm>
            <a:off x="406594" y="1690688"/>
            <a:ext cx="11614688" cy="4351338"/>
          </a:xfrm>
        </p:spPr>
        <p:txBody>
          <a:bodyPr>
            <a:normAutofit/>
          </a:bodyPr>
          <a:lstStyle/>
          <a:p>
            <a:r>
              <a:rPr lang="nl-NL" sz="2000" dirty="0"/>
              <a:t>JA !</a:t>
            </a:r>
          </a:p>
          <a:p>
            <a:r>
              <a:rPr lang="nl-NL" sz="2000" dirty="0"/>
              <a:t>… Maar wees voorzichtig en laat u adviseren door uw notaris</a:t>
            </a:r>
          </a:p>
          <a:p>
            <a:r>
              <a:rPr lang="nl-NL" sz="2000" dirty="0"/>
              <a:t>“zwarte lijst” van de fiscus </a:t>
            </a:r>
          </a:p>
          <a:p>
            <a:r>
              <a:rPr lang="nl-NL" sz="2000" dirty="0"/>
              <a:t>Toets van de “constructie” met de (historische) fiscale doelstelling van de wet</a:t>
            </a:r>
          </a:p>
          <a:p>
            <a:r>
              <a:rPr lang="nl-NL" sz="2000" dirty="0"/>
              <a:t>Eventueel niet fiscale motieven expliciet inroepen</a:t>
            </a:r>
          </a:p>
        </p:txBody>
      </p:sp>
      <p:sp>
        <p:nvSpPr>
          <p:cNvPr id="6" name="Rectangle 5"/>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9406569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2"/>
          </p:nvPr>
        </p:nvSpPr>
        <p:spPr>
          <a:xfrm>
            <a:off x="829887" y="1261744"/>
            <a:ext cx="5001126" cy="4873625"/>
          </a:xfrm>
        </p:spPr>
        <p:txBody>
          <a:bodyPr/>
          <a:lstStyle/>
          <a:p>
            <a:endParaRPr lang="fr-FR" dirty="0"/>
          </a:p>
          <a:p>
            <a:endParaRPr lang="fr-FR" dirty="0"/>
          </a:p>
          <a:p>
            <a:pPr marL="0" indent="0">
              <a:buNone/>
            </a:pPr>
            <a:r>
              <a:rPr lang="fr-FR" dirty="0"/>
              <a:t>1.	Planning via 	</a:t>
            </a:r>
            <a:r>
              <a:rPr lang="fr-FR" sz="2800" dirty="0"/>
              <a:t>HUWELIJKSCONTRACT</a:t>
            </a:r>
            <a:endParaRPr lang="en-US" sz="2800" dirty="0"/>
          </a:p>
        </p:txBody>
      </p:sp>
      <p:pic>
        <p:nvPicPr>
          <p:cNvPr id="12" name="Picture Placeholder 11"/>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Title 3"/>
          <p:cNvSpPr txBox="1">
            <a:spLocks/>
          </p:cNvSpPr>
          <p:nvPr/>
        </p:nvSpPr>
        <p:spPr>
          <a:xfrm>
            <a:off x="1046746" y="-274233"/>
            <a:ext cx="10515600" cy="2852737"/>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rgbClr val="00B3C4"/>
                </a:solidFill>
                <a:latin typeface="Tahoma" panose="020B0604030504040204" pitchFamily="34" charset="0"/>
                <a:ea typeface="Tahoma" panose="020B0604030504040204" pitchFamily="34" charset="0"/>
                <a:cs typeface="Tahoma" panose="020B0604030504040204" pitchFamily="34" charset="0"/>
              </a:defRPr>
            </a:lvl1pPr>
          </a:lstStyle>
          <a:p>
            <a:br>
              <a:rPr lang="nl-NL" dirty="0"/>
            </a:br>
            <a:br>
              <a:rPr lang="nl-NL" dirty="0"/>
            </a:br>
            <a:br>
              <a:rPr lang="nl-NL" dirty="0"/>
            </a:br>
            <a:r>
              <a:rPr lang="nl-NL" dirty="0"/>
              <a:t>In goede en kwade </a:t>
            </a:r>
          </a:p>
          <a:p>
            <a:r>
              <a:rPr lang="nl-NL" dirty="0"/>
              <a:t>dagen… </a:t>
            </a:r>
            <a:br>
              <a:rPr lang="nl-NL" dirty="0"/>
            </a:br>
            <a:endParaRPr lang="en-US" dirty="0"/>
          </a:p>
        </p:txBody>
      </p:sp>
      <p:sp>
        <p:nvSpPr>
          <p:cNvPr id="6" name="Rectangle 5"/>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12227527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a:t>U bent gehuwd: wie erft wat? </a:t>
            </a:r>
            <a:endParaRPr lang="en-US" dirty="0"/>
          </a:p>
        </p:txBody>
      </p:sp>
      <p:sp>
        <p:nvSpPr>
          <p:cNvPr id="5" name="Content Placeholder 4"/>
          <p:cNvSpPr>
            <a:spLocks noGrp="1"/>
          </p:cNvSpPr>
          <p:nvPr>
            <p:ph idx="1"/>
          </p:nvPr>
        </p:nvSpPr>
        <p:spPr>
          <a:xfrm>
            <a:off x="406594" y="1690688"/>
            <a:ext cx="11614688" cy="4351338"/>
          </a:xfrm>
        </p:spPr>
        <p:txBody>
          <a:bodyPr>
            <a:normAutofit/>
          </a:bodyPr>
          <a:lstStyle/>
          <a:p>
            <a:endParaRPr lang="nl-NL" sz="2000" dirty="0"/>
          </a:p>
          <a:p>
            <a:r>
              <a:rPr lang="nl-NL" sz="2000" dirty="0"/>
              <a:t>Langstlevende huwelijkspartner: HET VRUCHTGEBRUIK op de ganse nalatenschap</a:t>
            </a:r>
          </a:p>
          <a:p>
            <a:r>
              <a:rPr lang="nl-NL" sz="2000" dirty="0"/>
              <a:t>De kinderen: de BLOTE EIGENDOM op de ganse nalatenschap</a:t>
            </a:r>
          </a:p>
          <a:p>
            <a:endParaRPr lang="nl-NL" sz="2000" dirty="0"/>
          </a:p>
          <a:p>
            <a:r>
              <a:rPr lang="nl-NL" sz="2000" dirty="0"/>
              <a:t>Indien </a:t>
            </a:r>
            <a:r>
              <a:rPr lang="nl-NL" sz="2000" b="1" dirty="0"/>
              <a:t>geen kinderen </a:t>
            </a:r>
            <a:r>
              <a:rPr lang="nl-NL" sz="2000" dirty="0"/>
              <a:t>dan erft de langstlevende huwelijkspartner:</a:t>
            </a:r>
          </a:p>
          <a:p>
            <a:pPr marL="0" indent="0">
              <a:buNone/>
            </a:pPr>
            <a:r>
              <a:rPr lang="nl-NL" sz="2000" dirty="0"/>
              <a:t>	- De gemeenschap en/of de onverdeelde goederen: in VOLLE EIGENDOM</a:t>
            </a:r>
          </a:p>
          <a:p>
            <a:pPr marL="0" indent="0">
              <a:buNone/>
            </a:pPr>
            <a:r>
              <a:rPr lang="nl-NL" sz="2000" dirty="0"/>
              <a:t>	- De eigen goederen van de overledene: in VRUCHTGEBRUIK</a:t>
            </a:r>
          </a:p>
          <a:p>
            <a:endParaRPr lang="nl-NL" sz="2000" dirty="0"/>
          </a:p>
        </p:txBody>
      </p:sp>
      <p:sp>
        <p:nvSpPr>
          <p:cNvPr id="6" name="Rectangle 5"/>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39637773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a:t>Samenstelling van de “NALATENSCHAP” in elk van de huwelijksstelsels </a:t>
            </a:r>
            <a:endParaRPr lang="en-US" dirty="0"/>
          </a:p>
        </p:txBody>
      </p:sp>
      <p:sp>
        <p:nvSpPr>
          <p:cNvPr id="2" name="Content Placeholder 1"/>
          <p:cNvSpPr>
            <a:spLocks noGrp="1"/>
          </p:cNvSpPr>
          <p:nvPr>
            <p:ph idx="1"/>
          </p:nvPr>
        </p:nvSpPr>
        <p:spPr/>
        <p:txBody>
          <a:bodyPr/>
          <a:lstStyle/>
          <a:p>
            <a:endParaRPr lang="fr-BE" dirty="0"/>
          </a:p>
        </p:txBody>
      </p:sp>
      <p:pic>
        <p:nvPicPr>
          <p:cNvPr id="6" name="Picture 3" descr="517aa"/>
          <p:cNvPicPr>
            <a:picLocks noChangeAspect="1" noChangeArrowheads="1"/>
          </p:cNvPicPr>
          <p:nvPr/>
        </p:nvPicPr>
        <p:blipFill>
          <a:blip r:embed="rId2"/>
          <a:srcRect/>
          <a:stretch>
            <a:fillRect/>
          </a:stretch>
        </p:blipFill>
        <p:spPr bwMode="auto">
          <a:xfrm>
            <a:off x="4377951" y="2211934"/>
            <a:ext cx="3571875" cy="1152525"/>
          </a:xfrm>
          <a:prstGeom prst="rect">
            <a:avLst/>
          </a:prstGeom>
          <a:noFill/>
          <a:ln w="9525">
            <a:noFill/>
            <a:miter lim="800000"/>
            <a:headEnd/>
            <a:tailEnd/>
          </a:ln>
        </p:spPr>
      </p:pic>
      <p:pic>
        <p:nvPicPr>
          <p:cNvPr id="7" name="Picture 4" descr="531a"/>
          <p:cNvPicPr>
            <a:picLocks noChangeAspect="1" noChangeArrowheads="1"/>
          </p:cNvPicPr>
          <p:nvPr/>
        </p:nvPicPr>
        <p:blipFill>
          <a:blip r:embed="rId3"/>
          <a:srcRect/>
          <a:stretch>
            <a:fillRect/>
          </a:stretch>
        </p:blipFill>
        <p:spPr bwMode="auto">
          <a:xfrm>
            <a:off x="4377952" y="3667764"/>
            <a:ext cx="3571875" cy="1152525"/>
          </a:xfrm>
          <a:prstGeom prst="rect">
            <a:avLst/>
          </a:prstGeom>
          <a:noFill/>
          <a:ln w="9525">
            <a:noFill/>
            <a:miter lim="800000"/>
            <a:headEnd/>
            <a:tailEnd/>
          </a:ln>
        </p:spPr>
      </p:pic>
      <p:pic>
        <p:nvPicPr>
          <p:cNvPr id="8" name="Picture 5" descr="531new"/>
          <p:cNvPicPr>
            <a:picLocks noChangeAspect="1" noChangeArrowheads="1"/>
          </p:cNvPicPr>
          <p:nvPr/>
        </p:nvPicPr>
        <p:blipFill>
          <a:blip r:embed="rId4"/>
          <a:srcRect/>
          <a:stretch>
            <a:fillRect/>
          </a:stretch>
        </p:blipFill>
        <p:spPr bwMode="auto">
          <a:xfrm>
            <a:off x="4377952" y="5107527"/>
            <a:ext cx="3571875" cy="1152525"/>
          </a:xfrm>
          <a:prstGeom prst="rect">
            <a:avLst/>
          </a:prstGeom>
          <a:noFill/>
          <a:ln w="9525">
            <a:noFill/>
            <a:miter lim="800000"/>
            <a:headEnd/>
            <a:tailEnd/>
          </a:ln>
        </p:spPr>
      </p:pic>
      <p:sp>
        <p:nvSpPr>
          <p:cNvPr id="9" name="Rectangle 8"/>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1789115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9"/>
            <a:ext cx="12192000" cy="813278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34860">
            <a:off x="2077369" y="1472212"/>
            <a:ext cx="2322573" cy="2322573"/>
          </a:xfrm>
          <a:prstGeom prst="rect">
            <a:avLst/>
          </a:prstGeom>
        </p:spPr>
      </p:pic>
      <p:sp>
        <p:nvSpPr>
          <p:cNvPr id="9" name="Title 1"/>
          <p:cNvSpPr>
            <a:spLocks noGrp="1"/>
          </p:cNvSpPr>
          <p:nvPr>
            <p:ph type="title" idx="4294967295"/>
          </p:nvPr>
        </p:nvSpPr>
        <p:spPr>
          <a:xfrm>
            <a:off x="739180" y="395070"/>
            <a:ext cx="10713640" cy="1079376"/>
          </a:xfrm>
          <a:prstGeom prst="rect">
            <a:avLst/>
          </a:prstGeom>
        </p:spPr>
        <p:txBody>
          <a:bodyPr anchor="t" anchorCtr="0">
            <a:normAutofit/>
          </a:bodyPr>
          <a:lstStyle/>
          <a:p>
            <a:pPr algn="l"/>
            <a:r>
              <a:rPr lang="en-US" sz="3200" b="1" dirty="0" err="1"/>
              <a:t>Breng</a:t>
            </a:r>
            <a:r>
              <a:rPr lang="en-US" sz="3200" b="1" dirty="0"/>
              <a:t> </a:t>
            </a:r>
            <a:r>
              <a:rPr lang="en-US" sz="3200" b="1" dirty="0" err="1"/>
              <a:t>eigen</a:t>
            </a:r>
            <a:r>
              <a:rPr lang="en-US" sz="3200" b="1" dirty="0"/>
              <a:t> </a:t>
            </a:r>
            <a:r>
              <a:rPr lang="en-US" sz="3200" b="1" dirty="0" err="1"/>
              <a:t>goederen</a:t>
            </a:r>
            <a:r>
              <a:rPr lang="en-US" sz="3200" b="1" dirty="0"/>
              <a:t> in de </a:t>
            </a:r>
            <a:r>
              <a:rPr lang="en-US" sz="3200" b="1" dirty="0" err="1"/>
              <a:t>huwelijksgemeenschap</a:t>
            </a:r>
            <a:endParaRPr lang="en-US" sz="3200" b="1" dirty="0"/>
          </a:p>
        </p:txBody>
      </p:sp>
    </p:spTree>
    <p:extLst>
      <p:ext uri="{BB962C8B-B14F-4D97-AF65-F5344CB8AC3E}">
        <p14:creationId xmlns:p14="http://schemas.microsoft.com/office/powerpoint/2010/main" val="8653839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a:t>Inbreng van eigen goederen in gemeenschap</a:t>
            </a:r>
            <a:endParaRPr lang="en-US" dirty="0"/>
          </a:p>
        </p:txBody>
      </p:sp>
      <p:sp>
        <p:nvSpPr>
          <p:cNvPr id="5" name="Content Placeholder 4"/>
          <p:cNvSpPr>
            <a:spLocks noGrp="1"/>
          </p:cNvSpPr>
          <p:nvPr>
            <p:ph idx="1"/>
          </p:nvPr>
        </p:nvSpPr>
        <p:spPr>
          <a:xfrm>
            <a:off x="406594" y="1690688"/>
            <a:ext cx="11614688" cy="4351338"/>
          </a:xfrm>
        </p:spPr>
        <p:txBody>
          <a:bodyPr>
            <a:normAutofit/>
          </a:bodyPr>
          <a:lstStyle/>
          <a:p>
            <a:pPr marL="0" indent="0">
              <a:buNone/>
            </a:pPr>
            <a:r>
              <a:rPr lang="nl-BE" sz="2000" b="1" dirty="0"/>
              <a:t>Nut ?</a:t>
            </a:r>
            <a:endParaRPr lang="nl-BE" sz="2000" dirty="0"/>
          </a:p>
          <a:p>
            <a:pPr marL="914400" indent="-914400">
              <a:buNone/>
            </a:pPr>
            <a:r>
              <a:rPr lang="nl-BE" sz="2000" dirty="0"/>
              <a:t>1) Fiscale </a:t>
            </a:r>
            <a:r>
              <a:rPr lang="nl-BE" sz="2000" dirty="0">
                <a:solidFill>
                  <a:srgbClr val="376076"/>
                </a:solidFill>
              </a:rPr>
              <a:t>besparing inzake successierechten: </a:t>
            </a:r>
            <a:r>
              <a:rPr lang="nl-BE" sz="2000" dirty="0"/>
              <a:t>optimale spreiding </a:t>
            </a:r>
          </a:p>
          <a:p>
            <a:pPr marL="914400" indent="-914400">
              <a:buNone/>
            </a:pPr>
            <a:r>
              <a:rPr lang="nl-BE" sz="2000" dirty="0"/>
              <a:t>     over toekomstige nalatenschappen van beide echtgenoten</a:t>
            </a:r>
          </a:p>
          <a:p>
            <a:pPr marL="914400" indent="-914400">
              <a:buNone/>
            </a:pPr>
            <a:r>
              <a:rPr lang="nl-BE" sz="2000" dirty="0"/>
              <a:t>2) Ingebrachte goederen kunnen voorwerp worden van </a:t>
            </a:r>
          </a:p>
          <a:p>
            <a:pPr marL="914400" indent="-914400">
              <a:buNone/>
            </a:pPr>
            <a:r>
              <a:rPr lang="nl-BE" sz="2000" dirty="0"/>
              <a:t>     </a:t>
            </a:r>
            <a:r>
              <a:rPr lang="nl-BE" sz="2000" b="1" dirty="0"/>
              <a:t>“keuzebeding” </a:t>
            </a:r>
            <a:r>
              <a:rPr lang="nl-BE" sz="2000" dirty="0"/>
              <a:t>rond huwgemeenschap  (erfrecht LLE niet noodzakelijk</a:t>
            </a:r>
          </a:p>
          <a:p>
            <a:pPr marL="914400" indent="-914400">
              <a:buNone/>
            </a:pPr>
            <a:r>
              <a:rPr lang="nl-BE" sz="2000" dirty="0"/>
              <a:t>     beperkt tot VGB) </a:t>
            </a:r>
          </a:p>
          <a:p>
            <a:pPr marL="914400" indent="-914400">
              <a:buFont typeface="Symbol"/>
              <a:buChar char="Þ"/>
            </a:pPr>
            <a:endParaRPr lang="nl-BE" sz="2000" dirty="0">
              <a:solidFill>
                <a:schemeClr val="tx2"/>
              </a:solidFill>
            </a:endParaRPr>
          </a:p>
          <a:p>
            <a:pPr>
              <a:buFontTx/>
              <a:buNone/>
            </a:pPr>
            <a:r>
              <a:rPr lang="nl-BE" sz="2000" b="1" i="1" dirty="0" err="1">
                <a:solidFill>
                  <a:srgbClr val="376076"/>
                </a:solidFill>
              </a:rPr>
              <a:t>Quid</a:t>
            </a:r>
            <a:r>
              <a:rPr lang="nl-BE" sz="2000" b="1" i="1" dirty="0">
                <a:solidFill>
                  <a:srgbClr val="376076"/>
                </a:solidFill>
              </a:rPr>
              <a:t> fiscale inbrengkost ?  </a:t>
            </a:r>
            <a:r>
              <a:rPr lang="nl-BE" sz="2000" dirty="0">
                <a:solidFill>
                  <a:srgbClr val="376076"/>
                </a:solidFill>
              </a:rPr>
              <a:t>= verwaarloosbaar = 50 € </a:t>
            </a:r>
          </a:p>
          <a:p>
            <a:pPr>
              <a:buFontTx/>
              <a:buNone/>
            </a:pPr>
            <a:r>
              <a:rPr lang="nl-BE" sz="2000" dirty="0"/>
              <a:t>(zowel voor roerende als onroerende goederen)</a:t>
            </a:r>
          </a:p>
          <a:p>
            <a:endParaRPr lang="nl-BE" sz="1200" dirty="0">
              <a:solidFill>
                <a:schemeClr val="tx1">
                  <a:lumMod val="50000"/>
                  <a:lumOff val="50000"/>
                </a:schemeClr>
              </a:solidFill>
            </a:endParaRPr>
          </a:p>
          <a:p>
            <a:endParaRPr lang="nl-NL" sz="2000" dirty="0"/>
          </a:p>
        </p:txBody>
      </p:sp>
      <p:sp>
        <p:nvSpPr>
          <p:cNvPr id="6" name="Rectangle 5"/>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41240466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8550"/>
          <a:stretch/>
        </p:blipFill>
        <p:spPr>
          <a:xfrm>
            <a:off x="-96689" y="-99391"/>
            <a:ext cx="12855699" cy="6984776"/>
          </a:xfrm>
          <a:prstGeom prst="rect">
            <a:avLst/>
          </a:prstGeom>
        </p:spPr>
      </p:pic>
      <p:sp>
        <p:nvSpPr>
          <p:cNvPr id="9" name="Title 1"/>
          <p:cNvSpPr>
            <a:spLocks noGrp="1"/>
          </p:cNvSpPr>
          <p:nvPr>
            <p:ph type="title" idx="4294967295"/>
          </p:nvPr>
        </p:nvSpPr>
        <p:spPr>
          <a:xfrm>
            <a:off x="2002257" y="2853309"/>
            <a:ext cx="8665500" cy="1079376"/>
          </a:xfrm>
          <a:prstGeom prst="rect">
            <a:avLst/>
          </a:prstGeom>
        </p:spPr>
        <p:txBody>
          <a:bodyPr anchor="t" anchorCtr="0">
            <a:normAutofit/>
          </a:bodyPr>
          <a:lstStyle/>
          <a:p>
            <a:pPr algn="l"/>
            <a:r>
              <a:rPr lang="en-US" sz="3600" b="1" dirty="0" err="1"/>
              <a:t>Schrap</a:t>
            </a:r>
            <a:r>
              <a:rPr lang="en-US" sz="3600" b="1" dirty="0"/>
              <a:t> uw “</a:t>
            </a:r>
            <a:r>
              <a:rPr lang="en-US" sz="3600" b="1" dirty="0" err="1"/>
              <a:t>langst</a:t>
            </a:r>
            <a:r>
              <a:rPr lang="en-US" sz="3600" b="1" dirty="0"/>
              <a:t> </a:t>
            </a:r>
            <a:r>
              <a:rPr lang="en-US" sz="3600" b="1" dirty="0" err="1"/>
              <a:t>leeft</a:t>
            </a:r>
            <a:r>
              <a:rPr lang="en-US" sz="3600" b="1" dirty="0"/>
              <a:t> al </a:t>
            </a:r>
            <a:r>
              <a:rPr lang="en-US" sz="3600" b="1" dirty="0" err="1"/>
              <a:t>heeft</a:t>
            </a:r>
            <a:r>
              <a:rPr lang="en-US" sz="3600" b="1" dirty="0"/>
              <a:t>”-</a:t>
            </a:r>
            <a:r>
              <a:rPr lang="en-US" sz="3600" b="1" dirty="0" err="1"/>
              <a:t>clausule</a:t>
            </a:r>
            <a:r>
              <a:rPr lang="en-US" sz="3600" b="1" dirty="0"/>
              <a:t> </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13585">
            <a:off x="8633216" y="818768"/>
            <a:ext cx="2034541" cy="2034541"/>
          </a:xfrm>
          <a:prstGeom prst="rect">
            <a:avLst/>
          </a:prstGeom>
        </p:spPr>
      </p:pic>
    </p:spTree>
    <p:extLst>
      <p:ext uri="{BB962C8B-B14F-4D97-AF65-F5344CB8AC3E}">
        <p14:creationId xmlns:p14="http://schemas.microsoft.com/office/powerpoint/2010/main" val="2962374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a:t>Wat als iemand ‘wilsonbekwaam’ wordt?</a:t>
            </a:r>
          </a:p>
        </p:txBody>
      </p:sp>
      <p:sp>
        <p:nvSpPr>
          <p:cNvPr id="5" name="Content Placeholder 4"/>
          <p:cNvSpPr>
            <a:spLocks noGrp="1"/>
          </p:cNvSpPr>
          <p:nvPr>
            <p:ph idx="1"/>
          </p:nvPr>
        </p:nvSpPr>
        <p:spPr>
          <a:xfrm>
            <a:off x="406594" y="1851835"/>
            <a:ext cx="11614688" cy="4351338"/>
          </a:xfrm>
        </p:spPr>
        <p:txBody>
          <a:bodyPr>
            <a:normAutofit/>
          </a:bodyPr>
          <a:lstStyle/>
          <a:p>
            <a:pPr marL="457200" lvl="1" indent="0">
              <a:buNone/>
            </a:pPr>
            <a:r>
              <a:rPr lang="fr-BE" sz="2000" b="1" u="sng" dirty="0"/>
              <a:t>2 </a:t>
            </a:r>
            <a:r>
              <a:rPr lang="fr-BE" sz="2000" b="1" u="sng" dirty="0" err="1"/>
              <a:t>mogelijkheden</a:t>
            </a:r>
            <a:r>
              <a:rPr lang="fr-BE" sz="2000" b="1" u="sng" dirty="0"/>
              <a:t>:</a:t>
            </a:r>
            <a:br>
              <a:rPr lang="fr-BE" sz="2000" u="sng" dirty="0"/>
            </a:br>
            <a:br>
              <a:rPr lang="fr-BE" sz="2000" dirty="0"/>
            </a:br>
            <a:r>
              <a:rPr lang="fr-BE" sz="2000" dirty="0"/>
              <a:t>1. 	De </a:t>
            </a:r>
            <a:r>
              <a:rPr lang="fr-BE" sz="2000" dirty="0" err="1"/>
              <a:t>persoon</a:t>
            </a:r>
            <a:r>
              <a:rPr lang="fr-BE" sz="2000" dirty="0"/>
              <a:t> </a:t>
            </a:r>
            <a:r>
              <a:rPr lang="fr-BE" sz="2000" dirty="0" err="1"/>
              <a:t>had</a:t>
            </a:r>
            <a:r>
              <a:rPr lang="fr-BE" sz="2000" dirty="0"/>
              <a:t> </a:t>
            </a:r>
            <a:r>
              <a:rPr lang="fr-BE" sz="2000" dirty="0" err="1"/>
              <a:t>hierop</a:t>
            </a:r>
            <a:r>
              <a:rPr lang="fr-BE" sz="2000" dirty="0"/>
              <a:t> </a:t>
            </a:r>
            <a:r>
              <a:rPr lang="fr-BE" sz="2000" dirty="0" err="1"/>
              <a:t>geanticipeerd</a:t>
            </a:r>
            <a:r>
              <a:rPr lang="fr-BE" sz="2000" dirty="0"/>
              <a:t> en </a:t>
            </a:r>
            <a:r>
              <a:rPr lang="fr-BE" sz="2000" dirty="0" err="1"/>
              <a:t>had</a:t>
            </a:r>
            <a:r>
              <a:rPr lang="fr-BE" sz="2000" dirty="0"/>
              <a:t> </a:t>
            </a:r>
            <a:r>
              <a:rPr lang="fr-BE" sz="2000" dirty="0" err="1"/>
              <a:t>een</a:t>
            </a:r>
            <a:r>
              <a:rPr lang="fr-BE" sz="2000" dirty="0"/>
              <a:t> </a:t>
            </a:r>
            <a:r>
              <a:rPr lang="fr-BE" sz="2000" b="1" dirty="0"/>
              <a:t>‘</a:t>
            </a:r>
            <a:r>
              <a:rPr lang="fr-BE" sz="2000" b="1" dirty="0" err="1"/>
              <a:t>zorgvolmacht</a:t>
            </a:r>
            <a:r>
              <a:rPr lang="fr-BE" sz="2000" b="1" dirty="0"/>
              <a:t>’ </a:t>
            </a:r>
            <a:r>
              <a:rPr lang="fr-BE" sz="2000" dirty="0" err="1"/>
              <a:t>opgesteld</a:t>
            </a:r>
            <a:r>
              <a:rPr lang="fr-BE" sz="2000" dirty="0"/>
              <a:t> </a:t>
            </a:r>
            <a:r>
              <a:rPr lang="fr-BE" sz="2000" dirty="0" err="1"/>
              <a:t>voor</a:t>
            </a:r>
            <a:r>
              <a:rPr lang="fr-BE" sz="2000" dirty="0"/>
              <a:t> 	</a:t>
            </a:r>
            <a:r>
              <a:rPr lang="fr-BE" sz="2000" dirty="0" err="1"/>
              <a:t>bepaalde</a:t>
            </a:r>
            <a:r>
              <a:rPr lang="fr-BE" sz="2000" dirty="0"/>
              <a:t> </a:t>
            </a:r>
            <a:r>
              <a:rPr lang="fr-BE" sz="2000" dirty="0" err="1"/>
              <a:t>zaken</a:t>
            </a:r>
            <a:r>
              <a:rPr lang="fr-BE" sz="2000" dirty="0"/>
              <a:t> (</a:t>
            </a:r>
            <a:r>
              <a:rPr lang="fr-BE" sz="2000" dirty="0" err="1"/>
              <a:t>buitengerechtelijke</a:t>
            </a:r>
            <a:r>
              <a:rPr lang="fr-BE" sz="2000" dirty="0"/>
              <a:t> </a:t>
            </a:r>
            <a:r>
              <a:rPr lang="fr-BE" sz="2000" dirty="0" err="1"/>
              <a:t>bescherming</a:t>
            </a:r>
            <a:r>
              <a:rPr lang="fr-BE" sz="2000" dirty="0"/>
              <a:t>);</a:t>
            </a:r>
            <a:br>
              <a:rPr lang="fr-BE" sz="2000" dirty="0"/>
            </a:br>
            <a:r>
              <a:rPr lang="fr-BE" sz="2000" dirty="0"/>
              <a:t>2. 	De </a:t>
            </a:r>
            <a:r>
              <a:rPr lang="fr-BE" sz="2000" dirty="0" err="1"/>
              <a:t>persoon</a:t>
            </a:r>
            <a:r>
              <a:rPr lang="fr-BE" sz="2000" dirty="0"/>
              <a:t> </a:t>
            </a:r>
            <a:r>
              <a:rPr lang="fr-BE" sz="2000" dirty="0" err="1"/>
              <a:t>had</a:t>
            </a:r>
            <a:r>
              <a:rPr lang="fr-BE" sz="2000" dirty="0"/>
              <a:t> </a:t>
            </a:r>
            <a:r>
              <a:rPr lang="fr-BE" sz="2000" dirty="0" err="1"/>
              <a:t>niets</a:t>
            </a:r>
            <a:r>
              <a:rPr lang="fr-BE" sz="2000" dirty="0"/>
              <a:t> </a:t>
            </a:r>
            <a:r>
              <a:rPr lang="fr-BE" sz="2000" dirty="0" err="1"/>
              <a:t>voorzien</a:t>
            </a:r>
            <a:r>
              <a:rPr lang="fr-BE" sz="2000" dirty="0"/>
              <a:t> en </a:t>
            </a:r>
            <a:r>
              <a:rPr lang="fr-BE" sz="2000" dirty="0" err="1"/>
              <a:t>wordt</a:t>
            </a:r>
            <a:r>
              <a:rPr lang="fr-BE" sz="2000" dirty="0"/>
              <a:t> </a:t>
            </a:r>
            <a:r>
              <a:rPr lang="fr-BE" sz="2000" dirty="0" err="1"/>
              <a:t>voor</a:t>
            </a:r>
            <a:r>
              <a:rPr lang="fr-BE" sz="2000" dirty="0"/>
              <a:t> </a:t>
            </a:r>
            <a:r>
              <a:rPr lang="fr-BE" sz="2000" dirty="0" err="1"/>
              <a:t>een</a:t>
            </a:r>
            <a:r>
              <a:rPr lang="fr-BE" sz="2000" dirty="0"/>
              <a:t> </a:t>
            </a:r>
            <a:r>
              <a:rPr lang="fr-BE" sz="2000" dirty="0" err="1"/>
              <a:t>aantal</a:t>
            </a:r>
            <a:r>
              <a:rPr lang="fr-BE" sz="2000" dirty="0"/>
              <a:t> </a:t>
            </a:r>
            <a:r>
              <a:rPr lang="fr-BE" sz="2000" dirty="0" err="1"/>
              <a:t>zaken</a:t>
            </a:r>
            <a:r>
              <a:rPr lang="fr-BE" sz="2000" dirty="0"/>
              <a:t> of </a:t>
            </a:r>
            <a:r>
              <a:rPr lang="fr-BE" sz="2000" dirty="0" err="1"/>
              <a:t>helemaal</a:t>
            </a:r>
            <a:br>
              <a:rPr lang="fr-BE" sz="2000" dirty="0"/>
            </a:br>
            <a:r>
              <a:rPr lang="fr-BE" sz="2000" dirty="0"/>
              <a:t>     onder </a:t>
            </a:r>
            <a:r>
              <a:rPr lang="fr-BE" sz="2000" b="1" dirty="0" err="1"/>
              <a:t>bewind</a:t>
            </a:r>
            <a:r>
              <a:rPr lang="fr-BE" sz="2000" dirty="0"/>
              <a:t> </a:t>
            </a:r>
            <a:r>
              <a:rPr lang="fr-BE" sz="2000" dirty="0" err="1"/>
              <a:t>geplaatst</a:t>
            </a:r>
            <a:r>
              <a:rPr lang="fr-BE" sz="2000" dirty="0"/>
              <a:t> (</a:t>
            </a:r>
            <a:r>
              <a:rPr lang="fr-BE" sz="2000" dirty="0" err="1"/>
              <a:t>gerechtelijke</a:t>
            </a:r>
            <a:r>
              <a:rPr lang="fr-BE" sz="2000" dirty="0"/>
              <a:t> </a:t>
            </a:r>
            <a:r>
              <a:rPr lang="fr-BE" sz="2000" dirty="0" err="1"/>
              <a:t>bescherming</a:t>
            </a:r>
            <a:r>
              <a:rPr lang="fr-BE" sz="2000" dirty="0"/>
              <a:t>). </a:t>
            </a:r>
            <a:r>
              <a:rPr lang="fr-BE" sz="2000" b="1" dirty="0">
                <a:solidFill>
                  <a:schemeClr val="tx2"/>
                </a:solidFill>
              </a:rPr>
              <a:t> </a:t>
            </a:r>
            <a:br>
              <a:rPr lang="fr-BE" sz="2000" b="1" dirty="0">
                <a:solidFill>
                  <a:schemeClr val="tx2"/>
                </a:solidFill>
              </a:rPr>
            </a:br>
            <a:br>
              <a:rPr lang="fr-BE" sz="2000" b="1" dirty="0">
                <a:solidFill>
                  <a:schemeClr val="tx2"/>
                </a:solidFill>
              </a:rPr>
            </a:br>
            <a:r>
              <a:rPr lang="fr-BE" sz="2000" b="1" dirty="0">
                <a:solidFill>
                  <a:srgbClr val="376076"/>
                </a:solidFill>
              </a:rPr>
              <a:t>De autonome </a:t>
            </a:r>
            <a:r>
              <a:rPr lang="fr-BE" sz="2000" b="1" dirty="0" err="1">
                <a:solidFill>
                  <a:srgbClr val="376076"/>
                </a:solidFill>
              </a:rPr>
              <a:t>wil</a:t>
            </a:r>
            <a:r>
              <a:rPr lang="fr-BE" sz="2000" b="1" dirty="0">
                <a:solidFill>
                  <a:srgbClr val="376076"/>
                </a:solidFill>
              </a:rPr>
              <a:t> van de </a:t>
            </a:r>
            <a:r>
              <a:rPr lang="fr-BE" sz="2000" b="1" dirty="0" err="1">
                <a:solidFill>
                  <a:srgbClr val="376076"/>
                </a:solidFill>
              </a:rPr>
              <a:t>persoon</a:t>
            </a:r>
            <a:r>
              <a:rPr lang="fr-BE" sz="2000" b="1" dirty="0">
                <a:solidFill>
                  <a:srgbClr val="376076"/>
                </a:solidFill>
              </a:rPr>
              <a:t> </a:t>
            </a:r>
            <a:r>
              <a:rPr lang="fr-BE" sz="2000" b="1" dirty="0" err="1">
                <a:solidFill>
                  <a:srgbClr val="376076"/>
                </a:solidFill>
              </a:rPr>
              <a:t>heeft</a:t>
            </a:r>
            <a:r>
              <a:rPr lang="fr-BE" sz="2000" b="1" dirty="0">
                <a:solidFill>
                  <a:srgbClr val="376076"/>
                </a:solidFill>
              </a:rPr>
              <a:t> </a:t>
            </a:r>
            <a:r>
              <a:rPr lang="fr-BE" sz="2000" b="1" dirty="0" err="1">
                <a:solidFill>
                  <a:srgbClr val="376076"/>
                </a:solidFill>
              </a:rPr>
              <a:t>altijd</a:t>
            </a:r>
            <a:r>
              <a:rPr lang="fr-BE" sz="2000" b="1" dirty="0">
                <a:solidFill>
                  <a:srgbClr val="376076"/>
                </a:solidFill>
              </a:rPr>
              <a:t> </a:t>
            </a:r>
            <a:r>
              <a:rPr lang="fr-BE" sz="2000" b="1" dirty="0" err="1">
                <a:solidFill>
                  <a:srgbClr val="376076"/>
                </a:solidFill>
              </a:rPr>
              <a:t>voorrang</a:t>
            </a:r>
            <a:r>
              <a:rPr lang="fr-BE" sz="2000" b="1" dirty="0">
                <a:solidFill>
                  <a:srgbClr val="376076"/>
                </a:solidFill>
              </a:rPr>
              <a:t> op </a:t>
            </a:r>
            <a:r>
              <a:rPr lang="fr-BE" sz="2000" b="1" dirty="0" err="1">
                <a:solidFill>
                  <a:srgbClr val="376076"/>
                </a:solidFill>
              </a:rPr>
              <a:t>een</a:t>
            </a:r>
            <a:r>
              <a:rPr lang="fr-BE" sz="2000" b="1" dirty="0">
                <a:solidFill>
                  <a:srgbClr val="376076"/>
                </a:solidFill>
              </a:rPr>
              <a:t> </a:t>
            </a:r>
            <a:r>
              <a:rPr lang="fr-BE" sz="2000" b="1" dirty="0" err="1">
                <a:solidFill>
                  <a:srgbClr val="376076"/>
                </a:solidFill>
              </a:rPr>
              <a:t>gerechtelijke</a:t>
            </a:r>
            <a:r>
              <a:rPr lang="fr-BE" sz="2000" b="1" dirty="0">
                <a:solidFill>
                  <a:srgbClr val="376076"/>
                </a:solidFill>
              </a:rPr>
              <a:t> </a:t>
            </a:r>
            <a:r>
              <a:rPr lang="fr-BE" sz="2000" b="1" dirty="0" err="1">
                <a:solidFill>
                  <a:srgbClr val="376076"/>
                </a:solidFill>
              </a:rPr>
              <a:t>bescherming</a:t>
            </a:r>
            <a:r>
              <a:rPr lang="fr-BE" sz="2000" b="1" dirty="0">
                <a:solidFill>
                  <a:srgbClr val="376076"/>
                </a:solidFill>
              </a:rPr>
              <a:t>. </a:t>
            </a:r>
          </a:p>
          <a:p>
            <a:pPr marL="457200" lvl="1" indent="0">
              <a:buNone/>
            </a:pPr>
            <a:endParaRPr lang="fr-BE" sz="2000" b="1" dirty="0">
              <a:solidFill>
                <a:srgbClr val="376076"/>
              </a:solidFill>
            </a:endParaRPr>
          </a:p>
          <a:p>
            <a:pPr marL="457200" lvl="1" indent="0">
              <a:buNone/>
            </a:pPr>
            <a:r>
              <a:rPr lang="fr-BE" sz="2000" b="1" dirty="0">
                <a:solidFill>
                  <a:srgbClr val="376076"/>
                </a:solidFill>
              </a:rPr>
              <a:t>Indien </a:t>
            </a:r>
            <a:r>
              <a:rPr lang="fr-BE" sz="2000" b="1" dirty="0" err="1">
                <a:solidFill>
                  <a:srgbClr val="376076"/>
                </a:solidFill>
              </a:rPr>
              <a:t>iemand</a:t>
            </a:r>
            <a:r>
              <a:rPr lang="fr-BE" sz="2000" b="1" dirty="0">
                <a:solidFill>
                  <a:srgbClr val="376076"/>
                </a:solidFill>
              </a:rPr>
              <a:t> </a:t>
            </a:r>
            <a:r>
              <a:rPr lang="fr-BE" sz="2000" b="1" dirty="0" err="1">
                <a:solidFill>
                  <a:srgbClr val="376076"/>
                </a:solidFill>
              </a:rPr>
              <a:t>een</a:t>
            </a:r>
            <a:r>
              <a:rPr lang="fr-BE" sz="2000" b="1" dirty="0">
                <a:solidFill>
                  <a:srgbClr val="376076"/>
                </a:solidFill>
              </a:rPr>
              <a:t> </a:t>
            </a:r>
            <a:r>
              <a:rPr lang="fr-BE" sz="2000" b="1" dirty="0" err="1">
                <a:solidFill>
                  <a:srgbClr val="376076"/>
                </a:solidFill>
              </a:rPr>
              <a:t>zorgvolmacht</a:t>
            </a:r>
            <a:r>
              <a:rPr lang="fr-BE" sz="2000" b="1" dirty="0">
                <a:solidFill>
                  <a:srgbClr val="376076"/>
                </a:solidFill>
              </a:rPr>
              <a:t> </a:t>
            </a:r>
            <a:r>
              <a:rPr lang="fr-BE" sz="2000" b="1" dirty="0" err="1">
                <a:solidFill>
                  <a:srgbClr val="376076"/>
                </a:solidFill>
              </a:rPr>
              <a:t>voorzien</a:t>
            </a:r>
            <a:r>
              <a:rPr lang="fr-BE" sz="2000" b="1" dirty="0">
                <a:solidFill>
                  <a:srgbClr val="376076"/>
                </a:solidFill>
              </a:rPr>
              <a:t> </a:t>
            </a:r>
            <a:r>
              <a:rPr lang="fr-BE" sz="2000" b="1" dirty="0" err="1">
                <a:solidFill>
                  <a:srgbClr val="376076"/>
                </a:solidFill>
              </a:rPr>
              <a:t>heeft</a:t>
            </a:r>
            <a:r>
              <a:rPr lang="fr-BE" sz="2000" b="1" dirty="0">
                <a:solidFill>
                  <a:srgbClr val="376076"/>
                </a:solidFill>
              </a:rPr>
              <a:t> </a:t>
            </a:r>
            <a:r>
              <a:rPr lang="fr-BE" sz="2000" b="1" dirty="0" err="1">
                <a:solidFill>
                  <a:srgbClr val="376076"/>
                </a:solidFill>
              </a:rPr>
              <a:t>primeert</a:t>
            </a:r>
            <a:r>
              <a:rPr lang="fr-BE" sz="2000" b="1" dirty="0">
                <a:solidFill>
                  <a:srgbClr val="376076"/>
                </a:solidFill>
              </a:rPr>
              <a:t> de </a:t>
            </a:r>
            <a:r>
              <a:rPr lang="fr-BE" sz="2000" b="1" dirty="0" err="1">
                <a:solidFill>
                  <a:srgbClr val="376076"/>
                </a:solidFill>
              </a:rPr>
              <a:t>zorgvolmacht</a:t>
            </a:r>
            <a:r>
              <a:rPr lang="fr-BE" sz="2000" b="1" dirty="0">
                <a:solidFill>
                  <a:srgbClr val="376076"/>
                </a:solidFill>
              </a:rPr>
              <a:t> </a:t>
            </a:r>
            <a:r>
              <a:rPr lang="fr-BE" sz="2000" b="1" dirty="0" err="1">
                <a:solidFill>
                  <a:srgbClr val="376076"/>
                </a:solidFill>
              </a:rPr>
              <a:t>altijd</a:t>
            </a:r>
            <a:r>
              <a:rPr lang="fr-BE" sz="2000" b="1" dirty="0">
                <a:solidFill>
                  <a:srgbClr val="376076"/>
                </a:solidFill>
              </a:rPr>
              <a:t> </a:t>
            </a:r>
            <a:r>
              <a:rPr lang="fr-BE" sz="2000" b="1" dirty="0" err="1">
                <a:solidFill>
                  <a:srgbClr val="376076"/>
                </a:solidFill>
              </a:rPr>
              <a:t>voor</a:t>
            </a:r>
            <a:r>
              <a:rPr lang="fr-BE" sz="2000" b="1" dirty="0">
                <a:solidFill>
                  <a:srgbClr val="376076"/>
                </a:solidFill>
              </a:rPr>
              <a:t> de </a:t>
            </a:r>
            <a:r>
              <a:rPr lang="fr-BE" sz="2000" b="1" dirty="0" err="1">
                <a:solidFill>
                  <a:srgbClr val="376076"/>
                </a:solidFill>
              </a:rPr>
              <a:t>handelingen</a:t>
            </a:r>
            <a:r>
              <a:rPr lang="fr-BE" sz="2000" b="1" dirty="0">
                <a:solidFill>
                  <a:srgbClr val="376076"/>
                </a:solidFill>
              </a:rPr>
              <a:t> die in </a:t>
            </a:r>
            <a:r>
              <a:rPr lang="fr-BE" sz="2000" b="1" dirty="0" err="1">
                <a:solidFill>
                  <a:srgbClr val="376076"/>
                </a:solidFill>
              </a:rPr>
              <a:t>deze</a:t>
            </a:r>
            <a:r>
              <a:rPr lang="fr-BE" sz="2000" b="1" dirty="0">
                <a:solidFill>
                  <a:srgbClr val="376076"/>
                </a:solidFill>
              </a:rPr>
              <a:t> </a:t>
            </a:r>
            <a:r>
              <a:rPr lang="fr-BE" sz="2000" b="1" dirty="0" err="1">
                <a:solidFill>
                  <a:srgbClr val="376076"/>
                </a:solidFill>
              </a:rPr>
              <a:t>zorgvolmacht</a:t>
            </a:r>
            <a:r>
              <a:rPr lang="fr-BE" sz="2000" b="1" dirty="0">
                <a:solidFill>
                  <a:srgbClr val="376076"/>
                </a:solidFill>
              </a:rPr>
              <a:t> </a:t>
            </a:r>
            <a:r>
              <a:rPr lang="fr-BE" sz="2000" b="1" dirty="0" err="1">
                <a:solidFill>
                  <a:srgbClr val="376076"/>
                </a:solidFill>
              </a:rPr>
              <a:t>beschreven</a:t>
            </a:r>
            <a:r>
              <a:rPr lang="fr-BE" sz="2000" b="1" dirty="0">
                <a:solidFill>
                  <a:srgbClr val="376076"/>
                </a:solidFill>
              </a:rPr>
              <a:t> </a:t>
            </a:r>
            <a:r>
              <a:rPr lang="fr-BE" sz="2000" b="1" dirty="0" err="1">
                <a:solidFill>
                  <a:srgbClr val="376076"/>
                </a:solidFill>
              </a:rPr>
              <a:t>staan</a:t>
            </a:r>
            <a:r>
              <a:rPr lang="fr-BE" sz="2000" b="1" dirty="0">
                <a:solidFill>
                  <a:srgbClr val="376076"/>
                </a:solidFill>
              </a:rPr>
              <a:t>.</a:t>
            </a:r>
            <a:endParaRPr lang="en-GB" sz="2200" b="1" dirty="0"/>
          </a:p>
        </p:txBody>
      </p:sp>
      <p:sp>
        <p:nvSpPr>
          <p:cNvPr id="6" name="Rectangle 5"/>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781052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a:t>Schrapping van de langst-leeft-al-heeft-clausule </a:t>
            </a:r>
            <a:endParaRPr lang="en-US" dirty="0"/>
          </a:p>
        </p:txBody>
      </p:sp>
      <p:sp>
        <p:nvSpPr>
          <p:cNvPr id="5" name="Content Placeholder 4"/>
          <p:cNvSpPr>
            <a:spLocks noGrp="1"/>
          </p:cNvSpPr>
          <p:nvPr>
            <p:ph idx="1"/>
          </p:nvPr>
        </p:nvSpPr>
        <p:spPr>
          <a:xfrm>
            <a:off x="398281" y="1790441"/>
            <a:ext cx="11614688" cy="4351338"/>
          </a:xfrm>
        </p:spPr>
        <p:txBody>
          <a:bodyPr>
            <a:normAutofit/>
          </a:bodyPr>
          <a:lstStyle/>
          <a:p>
            <a:pPr>
              <a:lnSpc>
                <a:spcPct val="120000"/>
              </a:lnSpc>
            </a:pPr>
            <a:r>
              <a:rPr lang="nl-BE" sz="2400" dirty="0"/>
              <a:t>Komt vaak voor in oudere huwelijkscontracten  </a:t>
            </a:r>
            <a:br>
              <a:rPr lang="nl-BE" sz="2400" dirty="0"/>
            </a:br>
            <a:r>
              <a:rPr lang="nl-BE" sz="2400" dirty="0"/>
              <a:t>(zgn. </a:t>
            </a:r>
            <a:r>
              <a:rPr lang="nl-BE" sz="2400" b="1" dirty="0"/>
              <a:t>“verblijvingsbeding”</a:t>
            </a:r>
            <a:r>
              <a:rPr lang="nl-BE" sz="2400" dirty="0"/>
              <a:t>)		</a:t>
            </a:r>
          </a:p>
          <a:p>
            <a:pPr>
              <a:lnSpc>
                <a:spcPct val="120000"/>
              </a:lnSpc>
            </a:pPr>
            <a:r>
              <a:rPr lang="nl-BE" sz="2400" dirty="0"/>
              <a:t>= ganse gemeenschap in volle eigendom naar LLE</a:t>
            </a:r>
          </a:p>
          <a:p>
            <a:pPr>
              <a:lnSpc>
                <a:spcPct val="120000"/>
              </a:lnSpc>
            </a:pPr>
            <a:r>
              <a:rPr lang="nl-BE" sz="2400" dirty="0"/>
              <a:t>In principe OK  (LLE is alleen “baas” over alles)</a:t>
            </a:r>
          </a:p>
          <a:p>
            <a:pPr>
              <a:lnSpc>
                <a:spcPct val="120000"/>
              </a:lnSpc>
            </a:pPr>
            <a:r>
              <a:rPr lang="nl-BE" sz="2400" dirty="0"/>
              <a:t>Maar …. </a:t>
            </a:r>
            <a:r>
              <a:rPr lang="nl-BE" sz="2400" b="1" dirty="0"/>
              <a:t>Fiscaal zware taxatie</a:t>
            </a:r>
          </a:p>
          <a:p>
            <a:pPr marL="914400" lvl="2" indent="0">
              <a:lnSpc>
                <a:spcPct val="120000"/>
              </a:lnSpc>
            </a:pPr>
            <a:r>
              <a:rPr lang="nl-BE" dirty="0"/>
              <a:t> Reden : art. 2.7.1.0.4 VCF (“fictiebepaling”)</a:t>
            </a:r>
          </a:p>
          <a:p>
            <a:pPr marL="914400" lvl="2" indent="0">
              <a:lnSpc>
                <a:spcPct val="120000"/>
              </a:lnSpc>
            </a:pPr>
            <a:r>
              <a:rPr lang="nl-BE" dirty="0"/>
              <a:t> Hou ook rekening met 2de taxatie in latere erfenis van LLE</a:t>
            </a:r>
            <a:endParaRPr lang="nl-NL" dirty="0"/>
          </a:p>
          <a:p>
            <a:pPr>
              <a:lnSpc>
                <a:spcPct val="120000"/>
              </a:lnSpc>
              <a:spcBef>
                <a:spcPct val="0"/>
              </a:spcBef>
              <a:buFont typeface="Times New Roman" pitchFamily="18" charset="0"/>
              <a:buAutoNum type="arabicPeriod"/>
              <a:tabLst>
                <a:tab pos="449263" algn="r"/>
              </a:tabLst>
            </a:pPr>
            <a:endParaRPr lang="en-US" dirty="0">
              <a:solidFill>
                <a:schemeClr val="tx1">
                  <a:lumMod val="50000"/>
                  <a:lumOff val="50000"/>
                </a:schemeClr>
              </a:solidFill>
            </a:endParaRPr>
          </a:p>
          <a:p>
            <a:pPr marL="0" indent="0">
              <a:lnSpc>
                <a:spcPct val="120000"/>
              </a:lnSpc>
              <a:buNone/>
            </a:pPr>
            <a:endParaRPr lang="en-US" dirty="0">
              <a:solidFill>
                <a:schemeClr val="tx1">
                  <a:lumMod val="50000"/>
                  <a:lumOff val="50000"/>
                </a:schemeClr>
              </a:solidFill>
            </a:endParaRPr>
          </a:p>
          <a:p>
            <a:endParaRPr lang="nl-BE" sz="1200" dirty="0">
              <a:solidFill>
                <a:schemeClr val="tx1">
                  <a:lumMod val="50000"/>
                  <a:lumOff val="50000"/>
                </a:schemeClr>
              </a:solidFill>
            </a:endParaRPr>
          </a:p>
          <a:p>
            <a:endParaRPr lang="nl-NL" sz="2000" dirty="0"/>
          </a:p>
        </p:txBody>
      </p:sp>
      <p:sp>
        <p:nvSpPr>
          <p:cNvPr id="6" name="Rectangle 5"/>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6412836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76558" cy="8270453"/>
          </a:xfrm>
          <a:prstGeom prst="rect">
            <a:avLst/>
          </a:prstGeom>
        </p:spPr>
      </p:pic>
      <p:sp>
        <p:nvSpPr>
          <p:cNvPr id="9" name="Title 1"/>
          <p:cNvSpPr>
            <a:spLocks noGrp="1"/>
          </p:cNvSpPr>
          <p:nvPr>
            <p:ph type="title" idx="4294967295"/>
          </p:nvPr>
        </p:nvSpPr>
        <p:spPr>
          <a:xfrm>
            <a:off x="886520" y="1204723"/>
            <a:ext cx="10826575" cy="1079376"/>
          </a:xfrm>
          <a:prstGeom prst="rect">
            <a:avLst/>
          </a:prstGeom>
        </p:spPr>
        <p:txBody>
          <a:bodyPr anchor="t" anchorCtr="0">
            <a:normAutofit/>
          </a:bodyPr>
          <a:lstStyle/>
          <a:p>
            <a:pPr algn="l"/>
            <a:r>
              <a:rPr lang="en-US" sz="3600" b="1" dirty="0">
                <a:solidFill>
                  <a:srgbClr val="01BBC7"/>
                </a:solidFill>
              </a:rPr>
              <a:t>Gun </a:t>
            </a:r>
            <a:r>
              <a:rPr lang="en-US" sz="3600" b="1" dirty="0" err="1">
                <a:solidFill>
                  <a:srgbClr val="01BBC7"/>
                </a:solidFill>
              </a:rPr>
              <a:t>uzelf</a:t>
            </a:r>
            <a:r>
              <a:rPr lang="en-US" sz="3600" b="1" dirty="0">
                <a:solidFill>
                  <a:srgbClr val="01BBC7"/>
                </a:solidFill>
              </a:rPr>
              <a:t> het comfort van </a:t>
            </a:r>
            <a:r>
              <a:rPr lang="en-US" sz="3600" b="1" dirty="0" err="1">
                <a:solidFill>
                  <a:srgbClr val="01BBC7"/>
                </a:solidFill>
              </a:rPr>
              <a:t>een</a:t>
            </a:r>
            <a:r>
              <a:rPr lang="en-US" sz="3600" b="1" dirty="0">
                <a:solidFill>
                  <a:srgbClr val="01BBC7"/>
                </a:solidFill>
              </a:rPr>
              <a:t> “</a:t>
            </a:r>
            <a:r>
              <a:rPr lang="en-US" sz="3600" b="1" dirty="0" err="1">
                <a:solidFill>
                  <a:srgbClr val="01BBC7"/>
                </a:solidFill>
              </a:rPr>
              <a:t>keuzebeding</a:t>
            </a:r>
            <a:r>
              <a:rPr lang="en-US" sz="3600" b="1" dirty="0">
                <a:solidFill>
                  <a:srgbClr val="01BBC7"/>
                </a:solidFill>
              </a:rPr>
              <a:t>” </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98922">
            <a:off x="6528048" y="2564904"/>
            <a:ext cx="2034541" cy="2034541"/>
          </a:xfrm>
          <a:prstGeom prst="rect">
            <a:avLst/>
          </a:prstGeom>
        </p:spPr>
      </p:pic>
    </p:spTree>
    <p:extLst>
      <p:ext uri="{BB962C8B-B14F-4D97-AF65-F5344CB8AC3E}">
        <p14:creationId xmlns:p14="http://schemas.microsoft.com/office/powerpoint/2010/main" val="12228990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a:t>Keuzebeding</a:t>
            </a:r>
            <a:endParaRPr lang="en-US" dirty="0"/>
          </a:p>
        </p:txBody>
      </p:sp>
      <p:sp>
        <p:nvSpPr>
          <p:cNvPr id="5" name="Content Placeholder 4"/>
          <p:cNvSpPr>
            <a:spLocks noGrp="1"/>
          </p:cNvSpPr>
          <p:nvPr>
            <p:ph idx="1"/>
          </p:nvPr>
        </p:nvSpPr>
        <p:spPr>
          <a:xfrm>
            <a:off x="398281" y="1790441"/>
            <a:ext cx="11614688" cy="4351338"/>
          </a:xfrm>
        </p:spPr>
        <p:txBody>
          <a:bodyPr>
            <a:normAutofit/>
          </a:bodyPr>
          <a:lstStyle/>
          <a:p>
            <a:r>
              <a:rPr lang="nl-BE" sz="2200" dirty="0"/>
              <a:t>De “</a:t>
            </a:r>
            <a:r>
              <a:rPr lang="nl-BE" sz="2200" i="1" dirty="0"/>
              <a:t>bestseller</a:t>
            </a:r>
            <a:r>
              <a:rPr lang="nl-BE" sz="2200" dirty="0"/>
              <a:t>” in de hedendaagse notariële praktijk</a:t>
            </a:r>
          </a:p>
          <a:p>
            <a:endParaRPr lang="nl-BE" sz="2200" dirty="0">
              <a:solidFill>
                <a:schemeClr val="tx1">
                  <a:lumMod val="50000"/>
                  <a:lumOff val="50000"/>
                </a:schemeClr>
              </a:solidFill>
            </a:endParaRPr>
          </a:p>
          <a:p>
            <a:r>
              <a:rPr lang="nl-BE" sz="2200" b="1" dirty="0"/>
              <a:t>Wat ?</a:t>
            </a:r>
          </a:p>
          <a:p>
            <a:pPr lvl="2"/>
            <a:r>
              <a:rPr lang="nl-BE" sz="2200" dirty="0"/>
              <a:t>Een soort “Chinees menu”</a:t>
            </a:r>
          </a:p>
          <a:p>
            <a:pPr lvl="2"/>
            <a:r>
              <a:rPr lang="nl-BE" sz="2200" dirty="0"/>
              <a:t>LLE kiest NA het overlijden vrij welke goederen hij / zijn naar zich toetrekt uit de gemeenschap (in volle eigendom dan wel slechts in vruchtgebruik)</a:t>
            </a:r>
          </a:p>
          <a:p>
            <a:pPr lvl="2"/>
            <a:r>
              <a:rPr lang="nl-BE" sz="2200" dirty="0"/>
              <a:t>= m.a.w. erfrecht “à la carte”</a:t>
            </a:r>
          </a:p>
        </p:txBody>
      </p:sp>
      <p:sp>
        <p:nvSpPr>
          <p:cNvPr id="6" name="Rectangle 5"/>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5864602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a:t>Keuzebeding (vervolg)</a:t>
            </a:r>
            <a:endParaRPr lang="en-US" dirty="0"/>
          </a:p>
        </p:txBody>
      </p:sp>
      <p:sp>
        <p:nvSpPr>
          <p:cNvPr id="5" name="Content Placeholder 4"/>
          <p:cNvSpPr>
            <a:spLocks noGrp="1"/>
          </p:cNvSpPr>
          <p:nvPr>
            <p:ph idx="1"/>
          </p:nvPr>
        </p:nvSpPr>
        <p:spPr>
          <a:xfrm>
            <a:off x="398281" y="1790441"/>
            <a:ext cx="11614688" cy="4351338"/>
          </a:xfrm>
        </p:spPr>
        <p:txBody>
          <a:bodyPr>
            <a:normAutofit/>
          </a:bodyPr>
          <a:lstStyle/>
          <a:p>
            <a:pPr marL="0" indent="0">
              <a:lnSpc>
                <a:spcPct val="120000"/>
              </a:lnSpc>
              <a:buNone/>
            </a:pPr>
            <a:r>
              <a:rPr lang="nl-BE" sz="2200" b="1" dirty="0">
                <a:solidFill>
                  <a:srgbClr val="376076"/>
                </a:solidFill>
              </a:rPr>
              <a:t>Keuze zal afhangen van:</a:t>
            </a:r>
          </a:p>
          <a:p>
            <a:pPr lvl="2">
              <a:lnSpc>
                <a:spcPct val="120000"/>
              </a:lnSpc>
            </a:pPr>
            <a:r>
              <a:rPr lang="nl-BE" sz="2200" dirty="0"/>
              <a:t>Behoeften inzake levensstandaard &amp; financiële noden / prioriteiten</a:t>
            </a:r>
          </a:p>
          <a:p>
            <a:pPr lvl="2">
              <a:lnSpc>
                <a:spcPct val="120000"/>
              </a:lnSpc>
            </a:pPr>
            <a:r>
              <a:rPr lang="nl-BE" sz="2200" dirty="0"/>
              <a:t>Al dan niet behoefte aan vrij beschikking over erfgoederen (zijn “goesting doen”)</a:t>
            </a:r>
          </a:p>
          <a:p>
            <a:pPr lvl="2">
              <a:lnSpc>
                <a:spcPct val="120000"/>
              </a:lnSpc>
            </a:pPr>
            <a:r>
              <a:rPr lang="nl-BE" sz="2200" dirty="0"/>
              <a:t>Relatie met de kinderen</a:t>
            </a:r>
            <a:br>
              <a:rPr lang="nl-BE" sz="2200" dirty="0"/>
            </a:br>
            <a:r>
              <a:rPr lang="nl-BE" sz="2200" dirty="0"/>
              <a:t>(is die goed of slecht ?)</a:t>
            </a:r>
          </a:p>
          <a:p>
            <a:pPr lvl="2">
              <a:lnSpc>
                <a:spcPct val="120000"/>
              </a:lnSpc>
            </a:pPr>
            <a:r>
              <a:rPr lang="nl-BE" sz="2200" dirty="0"/>
              <a:t>Het fiscale plaatje (perfecte fiscale optimalisatie mogelijk =&gt; o.a. inzake Vlaamse vrijstelling gezinswoning, (eventueel in combi met testament)</a:t>
            </a:r>
          </a:p>
          <a:p>
            <a:endParaRPr lang="nl-NL" dirty="0"/>
          </a:p>
          <a:p>
            <a:pPr>
              <a:lnSpc>
                <a:spcPct val="80000"/>
              </a:lnSpc>
            </a:pPr>
            <a:endParaRPr lang="en-US" dirty="0">
              <a:solidFill>
                <a:schemeClr val="tx1">
                  <a:lumMod val="50000"/>
                  <a:lumOff val="50000"/>
                </a:schemeClr>
              </a:solidFill>
            </a:endParaRPr>
          </a:p>
          <a:p>
            <a:pPr marL="0" indent="0">
              <a:buNone/>
            </a:pPr>
            <a:endParaRPr lang="en-US" dirty="0">
              <a:solidFill>
                <a:schemeClr val="tx1">
                  <a:lumMod val="50000"/>
                  <a:lumOff val="50000"/>
                </a:schemeClr>
              </a:solidFill>
            </a:endParaRPr>
          </a:p>
        </p:txBody>
      </p:sp>
      <p:sp>
        <p:nvSpPr>
          <p:cNvPr id="6" name="Rectangle 5"/>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30706313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87" y="726"/>
            <a:ext cx="12166213" cy="8115581"/>
          </a:xfrm>
          <a:prstGeom prst="rect">
            <a:avLst/>
          </a:prstGeom>
        </p:spPr>
      </p:pic>
      <p:sp>
        <p:nvSpPr>
          <p:cNvPr id="5" name="Title 1"/>
          <p:cNvSpPr>
            <a:spLocks noGrp="1"/>
          </p:cNvSpPr>
          <p:nvPr>
            <p:ph type="title" idx="4294967295"/>
          </p:nvPr>
        </p:nvSpPr>
        <p:spPr>
          <a:xfrm>
            <a:off x="163600" y="125159"/>
            <a:ext cx="8232255" cy="1079376"/>
          </a:xfrm>
          <a:prstGeom prst="rect">
            <a:avLst/>
          </a:prstGeom>
        </p:spPr>
        <p:txBody>
          <a:bodyPr anchor="t" anchorCtr="0">
            <a:normAutofit fontScale="90000"/>
          </a:bodyPr>
          <a:lstStyle/>
          <a:p>
            <a:pPr algn="l"/>
            <a:br>
              <a:rPr lang="nl-BE" sz="3600" b="1" dirty="0">
                <a:solidFill>
                  <a:srgbClr val="376076"/>
                </a:solidFill>
              </a:rPr>
            </a:br>
            <a:r>
              <a:rPr lang="fr-BE" sz="3600" dirty="0" err="1">
                <a:solidFill>
                  <a:srgbClr val="01BBC7"/>
                </a:solidFill>
              </a:rPr>
              <a:t>Kinderen</a:t>
            </a:r>
            <a:r>
              <a:rPr lang="fr-BE" sz="3600" dirty="0">
                <a:solidFill>
                  <a:srgbClr val="01BBC7"/>
                </a:solidFill>
              </a:rPr>
              <a:t> </a:t>
            </a:r>
            <a:r>
              <a:rPr lang="fr-BE" sz="3600" dirty="0" err="1">
                <a:solidFill>
                  <a:srgbClr val="01BBC7"/>
                </a:solidFill>
              </a:rPr>
              <a:t>uit</a:t>
            </a:r>
            <a:r>
              <a:rPr lang="fr-BE" sz="3600" dirty="0">
                <a:solidFill>
                  <a:srgbClr val="01BBC7"/>
                </a:solidFill>
              </a:rPr>
              <a:t> </a:t>
            </a:r>
            <a:r>
              <a:rPr lang="fr-BE" sz="3600" dirty="0" err="1">
                <a:solidFill>
                  <a:srgbClr val="01BBC7"/>
                </a:solidFill>
              </a:rPr>
              <a:t>een</a:t>
            </a:r>
            <a:r>
              <a:rPr lang="fr-BE" sz="3600" dirty="0">
                <a:solidFill>
                  <a:srgbClr val="01BBC7"/>
                </a:solidFill>
              </a:rPr>
              <a:t> </a:t>
            </a:r>
            <a:r>
              <a:rPr lang="fr-BE" sz="3600" dirty="0" err="1">
                <a:solidFill>
                  <a:srgbClr val="01BBC7"/>
                </a:solidFill>
              </a:rPr>
              <a:t>vorige</a:t>
            </a:r>
            <a:r>
              <a:rPr lang="fr-BE" sz="3600" dirty="0">
                <a:solidFill>
                  <a:srgbClr val="01BBC7"/>
                </a:solidFill>
              </a:rPr>
              <a:t> </a:t>
            </a:r>
            <a:r>
              <a:rPr lang="fr-BE" sz="3600" dirty="0" err="1">
                <a:solidFill>
                  <a:srgbClr val="01BBC7"/>
                </a:solidFill>
              </a:rPr>
              <a:t>relatie</a:t>
            </a:r>
            <a:r>
              <a:rPr lang="fr-BE" sz="3600" dirty="0">
                <a:solidFill>
                  <a:srgbClr val="01BBC7"/>
                </a:solidFill>
              </a:rPr>
              <a:t>? </a:t>
            </a:r>
            <a:br>
              <a:rPr lang="fr-BE" sz="3600" dirty="0">
                <a:solidFill>
                  <a:srgbClr val="01BBC7"/>
                </a:solidFill>
              </a:rPr>
            </a:br>
            <a:r>
              <a:rPr lang="fr-BE" sz="3600" b="1" dirty="0" err="1">
                <a:solidFill>
                  <a:srgbClr val="01BBC7"/>
                </a:solidFill>
              </a:rPr>
              <a:t>Denk</a:t>
            </a:r>
            <a:r>
              <a:rPr lang="fr-BE" sz="3600" b="1" dirty="0">
                <a:solidFill>
                  <a:srgbClr val="01BBC7"/>
                </a:solidFill>
              </a:rPr>
              <a:t> in </a:t>
            </a:r>
            <a:r>
              <a:rPr lang="fr-BE" sz="3600" b="1" dirty="0" err="1">
                <a:solidFill>
                  <a:srgbClr val="01BBC7"/>
                </a:solidFill>
              </a:rPr>
              <a:t>uw</a:t>
            </a:r>
            <a:r>
              <a:rPr lang="fr-BE" sz="3600" b="1" dirty="0">
                <a:solidFill>
                  <a:srgbClr val="01BBC7"/>
                </a:solidFill>
              </a:rPr>
              <a:t> </a:t>
            </a:r>
            <a:r>
              <a:rPr lang="fr-BE" sz="3600" b="1" dirty="0" err="1">
                <a:solidFill>
                  <a:srgbClr val="01BBC7"/>
                </a:solidFill>
              </a:rPr>
              <a:t>huwelijkscontract</a:t>
            </a:r>
            <a:r>
              <a:rPr lang="fr-BE" sz="3600" b="1" dirty="0">
                <a:solidFill>
                  <a:srgbClr val="01BBC7"/>
                </a:solidFill>
              </a:rPr>
              <a:t> </a:t>
            </a:r>
            <a:r>
              <a:rPr lang="fr-BE" sz="3600" b="1" dirty="0" err="1">
                <a:solidFill>
                  <a:srgbClr val="01BBC7"/>
                </a:solidFill>
              </a:rPr>
              <a:t>aan</a:t>
            </a:r>
            <a:r>
              <a:rPr lang="fr-BE" sz="3600" b="1" dirty="0">
                <a:solidFill>
                  <a:srgbClr val="01BBC7"/>
                </a:solidFill>
              </a:rPr>
              <a:t> de </a:t>
            </a:r>
            <a:r>
              <a:rPr lang="fr-BE" sz="3600" b="1" dirty="0" err="1">
                <a:solidFill>
                  <a:srgbClr val="01BBC7"/>
                </a:solidFill>
              </a:rPr>
              <a:t>Valkeniersclausule</a:t>
            </a:r>
            <a:r>
              <a:rPr lang="en-US" sz="3600" b="1" dirty="0">
                <a:solidFill>
                  <a:srgbClr val="01BBC7"/>
                </a:solidFill>
              </a:rPr>
              <a:t> </a:t>
            </a:r>
          </a:p>
        </p:txBody>
      </p:sp>
      <p:sp>
        <p:nvSpPr>
          <p:cNvPr id="9" name="Subtitle 2"/>
          <p:cNvSpPr txBox="1">
            <a:spLocks/>
          </p:cNvSpPr>
          <p:nvPr/>
        </p:nvSpPr>
        <p:spPr>
          <a:xfrm>
            <a:off x="2061345" y="2133600"/>
            <a:ext cx="8492355" cy="367166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solidFill>
                <a:schemeClr val="tx1">
                  <a:lumMod val="50000"/>
                  <a:lumOff val="50000"/>
                </a:schemeClr>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54500">
            <a:off x="4243605" y="1625021"/>
            <a:ext cx="2034541" cy="2034541"/>
          </a:xfrm>
          <a:prstGeom prst="rect">
            <a:avLst/>
          </a:prstGeom>
        </p:spPr>
      </p:pic>
    </p:spTree>
    <p:extLst>
      <p:ext uri="{BB962C8B-B14F-4D97-AF65-F5344CB8AC3E}">
        <p14:creationId xmlns:p14="http://schemas.microsoft.com/office/powerpoint/2010/main" val="11183748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a:t>Huwelijk met kinderen uit vorige relatie </a:t>
            </a:r>
            <a:br>
              <a:rPr lang="nl-NL" dirty="0"/>
            </a:br>
            <a:endParaRPr lang="en-US" dirty="0"/>
          </a:p>
        </p:txBody>
      </p:sp>
      <p:sp>
        <p:nvSpPr>
          <p:cNvPr id="5" name="Content Placeholder 4"/>
          <p:cNvSpPr>
            <a:spLocks noGrp="1"/>
          </p:cNvSpPr>
          <p:nvPr>
            <p:ph idx="1"/>
          </p:nvPr>
        </p:nvSpPr>
        <p:spPr>
          <a:xfrm>
            <a:off x="398281" y="1338348"/>
            <a:ext cx="11614688" cy="5292853"/>
          </a:xfrm>
        </p:spPr>
        <p:txBody>
          <a:bodyPr>
            <a:normAutofit fontScale="25000" lnSpcReduction="20000"/>
          </a:bodyPr>
          <a:lstStyle/>
          <a:p>
            <a:pPr lvl="1">
              <a:lnSpc>
                <a:spcPct val="120000"/>
              </a:lnSpc>
              <a:buFontTx/>
              <a:buChar char="•"/>
            </a:pPr>
            <a:r>
              <a:rPr lang="nl-NL" sz="8800" dirty="0"/>
              <a:t>= Oplossing voor kinderen uit vorige relatie bij later huwelijk !</a:t>
            </a:r>
          </a:p>
          <a:p>
            <a:pPr lvl="1">
              <a:lnSpc>
                <a:spcPct val="120000"/>
              </a:lnSpc>
              <a:buFontTx/>
              <a:buChar char="•"/>
            </a:pPr>
            <a:r>
              <a:rPr lang="nl-NL" sz="8800" dirty="0"/>
              <a:t>Echtgenoten kunnen onderling “een regeling treffen” (lees: de stiefouder deels “onterven”)</a:t>
            </a:r>
          </a:p>
          <a:p>
            <a:pPr lvl="1">
              <a:lnSpc>
                <a:spcPct val="120000"/>
              </a:lnSpc>
              <a:buFontTx/>
              <a:buChar char="•"/>
            </a:pPr>
            <a:r>
              <a:rPr lang="nl-BE" sz="8800" dirty="0"/>
              <a:t>Hoe ver men in de onterving wenst te gaan bepaalt men </a:t>
            </a:r>
            <a:r>
              <a:rPr lang="nl-BE" sz="8800" b="1" dirty="0"/>
              <a:t>vrij</a:t>
            </a:r>
            <a:r>
              <a:rPr lang="nl-BE" sz="8800" dirty="0"/>
              <a:t>, maar </a:t>
            </a:r>
            <a:r>
              <a:rPr lang="nl-NL" sz="8800" dirty="0"/>
              <a:t>er geldt een </a:t>
            </a:r>
            <a:r>
              <a:rPr lang="nl-NL" sz="8800" b="1" dirty="0"/>
              <a:t>minimum</a:t>
            </a:r>
            <a:r>
              <a:rPr lang="nl-NL" sz="8800" dirty="0"/>
              <a:t>:</a:t>
            </a:r>
          </a:p>
          <a:p>
            <a:pPr marL="457200" lvl="1" indent="0">
              <a:lnSpc>
                <a:spcPct val="120000"/>
              </a:lnSpc>
              <a:buNone/>
            </a:pPr>
            <a:r>
              <a:rPr lang="nl-NL" sz="8800" dirty="0"/>
              <a:t>		</a:t>
            </a:r>
            <a:r>
              <a:rPr lang="nl-NL" sz="8800" dirty="0">
                <a:solidFill>
                  <a:srgbClr val="376076"/>
                </a:solidFill>
              </a:rPr>
              <a:t>recht van bewoning en gebruik van de inboedel voor </a:t>
            </a:r>
            <a:r>
              <a:rPr lang="nl-NL" sz="8800" b="1" dirty="0">
                <a:solidFill>
                  <a:srgbClr val="376076"/>
                </a:solidFill>
              </a:rPr>
              <a:t>min. 6 maanden </a:t>
            </a:r>
            <a:r>
              <a:rPr lang="nl-NL" sz="8800" dirty="0">
                <a:solidFill>
                  <a:srgbClr val="376076"/>
                </a:solidFill>
              </a:rPr>
              <a:t>na 		overlijden van de huwelijkspartner (sinds 1 september 2018)</a:t>
            </a:r>
          </a:p>
          <a:p>
            <a:pPr marL="457200" lvl="1" indent="0">
              <a:lnSpc>
                <a:spcPct val="120000"/>
              </a:lnSpc>
              <a:buNone/>
            </a:pPr>
            <a:r>
              <a:rPr lang="nl-NL" sz="8800" dirty="0">
                <a:solidFill>
                  <a:srgbClr val="376076"/>
                </a:solidFill>
              </a:rPr>
              <a:t>     		= nog minder dan vruchtgebruik! </a:t>
            </a:r>
          </a:p>
          <a:p>
            <a:pPr lvl="1">
              <a:lnSpc>
                <a:spcPct val="120000"/>
              </a:lnSpc>
              <a:buFontTx/>
              <a:buChar char="•"/>
            </a:pPr>
            <a:r>
              <a:rPr lang="nl-NL" sz="8800" dirty="0"/>
              <a:t>Wederkerigheid niet vereist</a:t>
            </a:r>
          </a:p>
          <a:p>
            <a:pPr lvl="1">
              <a:lnSpc>
                <a:spcPct val="120000"/>
              </a:lnSpc>
              <a:buFontTx/>
              <a:buChar char="•"/>
            </a:pPr>
            <a:r>
              <a:rPr lang="nl-NL" sz="8800" dirty="0"/>
              <a:t>Bij huwelijkscontract of n.a.v. wijziging van huwelijkscontract</a:t>
            </a:r>
          </a:p>
          <a:p>
            <a:pPr lvl="1">
              <a:lnSpc>
                <a:spcPct val="120000"/>
              </a:lnSpc>
              <a:buFontTx/>
              <a:buChar char="•"/>
            </a:pPr>
            <a:r>
              <a:rPr lang="nl-NL" sz="8800" dirty="0"/>
              <a:t>Testament / schenking </a:t>
            </a:r>
            <a:r>
              <a:rPr lang="nl-NL" sz="8800" dirty="0" err="1"/>
              <a:t>i.v.v</a:t>
            </a:r>
            <a:r>
              <a:rPr lang="nl-NL" sz="8800" dirty="0"/>
              <a:t>. LLE blijven mogelijk</a:t>
            </a:r>
          </a:p>
          <a:p>
            <a:pPr lvl="1">
              <a:lnSpc>
                <a:spcPct val="120000"/>
              </a:lnSpc>
              <a:buFontTx/>
              <a:buChar char="•"/>
            </a:pPr>
            <a:r>
              <a:rPr lang="nl-NL" sz="8800" b="1" dirty="0"/>
              <a:t>Opgelet</a:t>
            </a:r>
            <a:r>
              <a:rPr lang="nl-NL" sz="8800" dirty="0"/>
              <a:t>: is sinds 1 september 2018 een </a:t>
            </a:r>
            <a:r>
              <a:rPr lang="nl-NL" sz="8800" b="1" dirty="0"/>
              <a:t>erfovereenkomst </a:t>
            </a:r>
          </a:p>
          <a:p>
            <a:pPr marL="457200" lvl="1" indent="0">
              <a:lnSpc>
                <a:spcPct val="120000"/>
              </a:lnSpc>
              <a:buNone/>
            </a:pPr>
            <a:r>
              <a:rPr lang="nl-NL" sz="8800" b="1" dirty="0"/>
              <a:t>					     </a:t>
            </a:r>
            <a:r>
              <a:rPr lang="nl-NL" sz="8800" dirty="0"/>
              <a:t>→ specifieke formaliteiten </a:t>
            </a:r>
          </a:p>
        </p:txBody>
      </p:sp>
      <p:sp>
        <p:nvSpPr>
          <p:cNvPr id="6" name="Rectangle 5"/>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37777618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2"/>
          </p:nvPr>
        </p:nvSpPr>
        <p:spPr>
          <a:xfrm>
            <a:off x="1165367" y="1577627"/>
            <a:ext cx="5001126" cy="4873625"/>
          </a:xfrm>
        </p:spPr>
        <p:txBody>
          <a:bodyPr/>
          <a:lstStyle/>
          <a:p>
            <a:endParaRPr lang="fr-FR" dirty="0"/>
          </a:p>
          <a:p>
            <a:endParaRPr lang="fr-FR" dirty="0"/>
          </a:p>
          <a:p>
            <a:pPr marL="0" indent="0">
              <a:buNone/>
            </a:pPr>
            <a:r>
              <a:rPr lang="fr-FR" dirty="0"/>
              <a:t>	</a:t>
            </a:r>
            <a:r>
              <a:rPr lang="nl-BE" i="1" dirty="0">
                <a:solidFill>
                  <a:srgbClr val="376076"/>
                </a:solidFill>
              </a:rPr>
              <a:t>Geen trouwboek … </a:t>
            </a:r>
          </a:p>
          <a:p>
            <a:pPr marL="495300" indent="-495300">
              <a:buNone/>
            </a:pPr>
            <a:r>
              <a:rPr lang="nl-BE" i="1" dirty="0">
                <a:solidFill>
                  <a:srgbClr val="376076"/>
                </a:solidFill>
              </a:rPr>
              <a:t>…  geen erfrecht?</a:t>
            </a:r>
          </a:p>
        </p:txBody>
      </p:sp>
      <p:sp>
        <p:nvSpPr>
          <p:cNvPr id="6" name="Title 3"/>
          <p:cNvSpPr txBox="1">
            <a:spLocks/>
          </p:cNvSpPr>
          <p:nvPr/>
        </p:nvSpPr>
        <p:spPr>
          <a:xfrm>
            <a:off x="295758" y="365125"/>
            <a:ext cx="11614688" cy="1325563"/>
          </a:xfrm>
          <a:prstGeom prst="rect">
            <a:avLst/>
          </a:prstGeom>
        </p:spPr>
        <p:txBody>
          <a:bodyPr/>
          <a:lstStyle>
            <a:lvl1pPr algn="l" defTabSz="914400" rtl="0" eaLnBrk="1" latinLnBrk="0" hangingPunct="1">
              <a:lnSpc>
                <a:spcPct val="90000"/>
              </a:lnSpc>
              <a:spcBef>
                <a:spcPct val="0"/>
              </a:spcBef>
              <a:buNone/>
              <a:defRPr sz="4400" kern="1200">
                <a:solidFill>
                  <a:srgbClr val="00B3C4"/>
                </a:solidFill>
                <a:latin typeface="Tahoma" panose="020B0604030504040204" pitchFamily="34" charset="0"/>
                <a:ea typeface="Tahoma" panose="020B0604030504040204" pitchFamily="34" charset="0"/>
                <a:cs typeface="Tahoma" panose="020B0604030504040204" pitchFamily="34" charset="0"/>
              </a:defRPr>
            </a:lvl1pPr>
          </a:lstStyle>
          <a:p>
            <a:r>
              <a:rPr lang="nl-NL" dirty="0">
                <a:solidFill>
                  <a:srgbClr val="90B6CB"/>
                </a:solidFill>
              </a:rPr>
              <a:t>Ongehuwd samenwonen: erft mijn partner? </a:t>
            </a:r>
            <a:endParaRPr lang="en-US" dirty="0">
              <a:solidFill>
                <a:srgbClr val="90B6CB"/>
              </a:solidFill>
            </a:endParaRP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5879976" y="1688958"/>
            <a:ext cx="3816424" cy="298907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8" name="Rectangle 7"/>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7960077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a:t>Erfrecht van de ongehuwde partner </a:t>
            </a:r>
            <a:endParaRPr lang="en-US" dirty="0"/>
          </a:p>
        </p:txBody>
      </p:sp>
      <p:sp>
        <p:nvSpPr>
          <p:cNvPr id="5" name="Content Placeholder 4"/>
          <p:cNvSpPr>
            <a:spLocks noGrp="1"/>
          </p:cNvSpPr>
          <p:nvPr>
            <p:ph idx="1"/>
          </p:nvPr>
        </p:nvSpPr>
        <p:spPr>
          <a:xfrm>
            <a:off x="398281" y="1790441"/>
            <a:ext cx="11614688" cy="4351338"/>
          </a:xfrm>
        </p:spPr>
        <p:txBody>
          <a:bodyPr>
            <a:normAutofit/>
          </a:bodyPr>
          <a:lstStyle/>
          <a:p>
            <a:pPr lvl="1">
              <a:buFontTx/>
              <a:buChar char="•"/>
            </a:pPr>
            <a:r>
              <a:rPr lang="en-GB" sz="2200" dirty="0" err="1"/>
              <a:t>Wettelijke</a:t>
            </a:r>
            <a:r>
              <a:rPr lang="en-GB" sz="2200" dirty="0"/>
              <a:t> </a:t>
            </a:r>
            <a:r>
              <a:rPr lang="en-GB" sz="2200" dirty="0" err="1"/>
              <a:t>samenwoning</a:t>
            </a:r>
            <a:r>
              <a:rPr lang="en-GB" sz="2200" dirty="0"/>
              <a:t> </a:t>
            </a:r>
            <a:r>
              <a:rPr lang="en-GB" sz="2200" i="1" dirty="0"/>
              <a:t>versus</a:t>
            </a:r>
            <a:r>
              <a:rPr lang="en-GB" sz="2200" dirty="0"/>
              <a:t> </a:t>
            </a:r>
            <a:r>
              <a:rPr lang="en-GB" sz="2200" dirty="0" err="1"/>
              <a:t>feitelijke</a:t>
            </a:r>
            <a:r>
              <a:rPr lang="en-GB" sz="2200" dirty="0"/>
              <a:t> </a:t>
            </a:r>
            <a:r>
              <a:rPr lang="en-GB" sz="2200" dirty="0" err="1"/>
              <a:t>samenwoning</a:t>
            </a:r>
            <a:endParaRPr lang="en-GB" sz="2200" dirty="0"/>
          </a:p>
          <a:p>
            <a:pPr lvl="1">
              <a:buFontTx/>
              <a:buChar char="•"/>
            </a:pPr>
            <a:r>
              <a:rPr lang="en-GB" sz="2200" dirty="0" err="1"/>
              <a:t>Geen</a:t>
            </a:r>
            <a:r>
              <a:rPr lang="en-GB" sz="2200" dirty="0"/>
              <a:t> </a:t>
            </a:r>
            <a:r>
              <a:rPr lang="en-GB" sz="2200" dirty="0" err="1"/>
              <a:t>automatisch</a:t>
            </a:r>
            <a:r>
              <a:rPr lang="en-GB" sz="2200" dirty="0"/>
              <a:t> </a:t>
            </a:r>
            <a:r>
              <a:rPr lang="en-GB" sz="2200" dirty="0" err="1"/>
              <a:t>erfrecht</a:t>
            </a:r>
            <a:r>
              <a:rPr lang="en-GB" sz="2200" dirty="0"/>
              <a:t> </a:t>
            </a:r>
            <a:r>
              <a:rPr lang="en-GB" sz="2200" dirty="0" err="1"/>
              <a:t>voor</a:t>
            </a:r>
            <a:r>
              <a:rPr lang="en-GB" sz="2200" dirty="0"/>
              <a:t> </a:t>
            </a:r>
            <a:r>
              <a:rPr lang="en-GB" sz="2200" dirty="0" err="1"/>
              <a:t>feitelijke</a:t>
            </a:r>
            <a:r>
              <a:rPr lang="en-GB" sz="2200" dirty="0"/>
              <a:t> </a:t>
            </a:r>
            <a:r>
              <a:rPr lang="en-GB" sz="2200" dirty="0" err="1"/>
              <a:t>samenwoner</a:t>
            </a:r>
            <a:r>
              <a:rPr lang="en-GB" sz="2200" dirty="0"/>
              <a:t>: </a:t>
            </a:r>
            <a:br>
              <a:rPr lang="en-GB" sz="2200" dirty="0"/>
            </a:br>
            <a:r>
              <a:rPr lang="en-GB" sz="2200" dirty="0"/>
              <a:t>self-service = must !</a:t>
            </a:r>
          </a:p>
          <a:p>
            <a:pPr lvl="1">
              <a:buFontTx/>
              <a:buChar char="•"/>
            </a:pPr>
            <a:r>
              <a:rPr lang="nl-NL" sz="2200" b="1" i="1" dirty="0"/>
              <a:t>Hoe erfrecht organiseren ?</a:t>
            </a:r>
          </a:p>
          <a:p>
            <a:pPr lvl="2">
              <a:buFont typeface="Wingdings" panose="05000000000000000000" pitchFamily="2" charset="2"/>
              <a:buChar char="Ø"/>
            </a:pPr>
            <a:r>
              <a:rPr lang="nl-NL" sz="1800" dirty="0"/>
              <a:t>      	  </a:t>
            </a:r>
            <a:r>
              <a:rPr lang="nl-NL" sz="1800" dirty="0">
                <a:sym typeface="Wingdings" panose="05000000000000000000" pitchFamily="2" charset="2"/>
              </a:rPr>
              <a:t>T</a:t>
            </a:r>
            <a:r>
              <a:rPr lang="nl-NL" sz="1800" dirty="0"/>
              <a:t>estament  </a:t>
            </a:r>
          </a:p>
          <a:p>
            <a:pPr lvl="2">
              <a:buFont typeface="Wingdings" panose="05000000000000000000" pitchFamily="2" charset="2"/>
              <a:buChar char="Ø"/>
            </a:pPr>
            <a:r>
              <a:rPr lang="nl-NL" sz="1800" dirty="0"/>
              <a:t> 	  </a:t>
            </a:r>
            <a:r>
              <a:rPr lang="nl-NL" sz="1800" dirty="0">
                <a:sym typeface="Wingdings" panose="05000000000000000000" pitchFamily="2" charset="2"/>
              </a:rPr>
              <a:t>L</a:t>
            </a:r>
            <a:r>
              <a:rPr lang="nl-NL" sz="1800" dirty="0"/>
              <a:t>evenslange huur</a:t>
            </a:r>
          </a:p>
          <a:p>
            <a:pPr lvl="2">
              <a:buFont typeface="Wingdings" panose="05000000000000000000" pitchFamily="2" charset="2"/>
              <a:buChar char="Ø"/>
            </a:pPr>
            <a:r>
              <a:rPr lang="nl-NL" sz="1800" dirty="0"/>
              <a:t>	  </a:t>
            </a:r>
            <a:r>
              <a:rPr lang="nl-NL" sz="1800" dirty="0">
                <a:sym typeface="Wingdings" panose="05000000000000000000" pitchFamily="2" charset="2"/>
              </a:rPr>
              <a:t>L</a:t>
            </a:r>
            <a:r>
              <a:rPr lang="nl-NL" sz="1800" dirty="0"/>
              <a:t>evensverzekering</a:t>
            </a:r>
          </a:p>
          <a:p>
            <a:pPr lvl="2">
              <a:buFont typeface="Wingdings" panose="05000000000000000000" pitchFamily="2" charset="2"/>
              <a:buChar char="Ø"/>
            </a:pPr>
            <a:r>
              <a:rPr lang="nl-NL" sz="1800" dirty="0"/>
              <a:t>	  </a:t>
            </a:r>
            <a:r>
              <a:rPr lang="nl-NL" sz="1800" dirty="0">
                <a:sym typeface="Wingdings" panose="05000000000000000000" pitchFamily="2" charset="2"/>
              </a:rPr>
              <a:t>T</a:t>
            </a:r>
            <a:r>
              <a:rPr lang="nl-NL" sz="1800" dirty="0"/>
              <a:t>ontine / beding van aanwas</a:t>
            </a:r>
          </a:p>
          <a:p>
            <a:pPr lvl="2">
              <a:buFont typeface="Wingdings" panose="05000000000000000000" pitchFamily="2" charset="2"/>
              <a:buChar char="Ø"/>
            </a:pPr>
            <a:r>
              <a:rPr lang="nl-NL" sz="1800" dirty="0"/>
              <a:t>	  </a:t>
            </a:r>
            <a:r>
              <a:rPr lang="nl-NL" sz="1800" dirty="0">
                <a:sym typeface="Wingdings" panose="05000000000000000000" pitchFamily="2" charset="2"/>
              </a:rPr>
              <a:t>A</a:t>
            </a:r>
            <a:r>
              <a:rPr lang="nl-NL" sz="1800" dirty="0"/>
              <a:t>ankoop op naam van de partner</a:t>
            </a:r>
          </a:p>
          <a:p>
            <a:pPr lvl="2">
              <a:buFont typeface="Wingdings" panose="05000000000000000000" pitchFamily="2" charset="2"/>
              <a:buChar char="Ø"/>
            </a:pPr>
            <a:r>
              <a:rPr lang="nl-NL" sz="1800" dirty="0"/>
              <a:t>	  </a:t>
            </a:r>
            <a:r>
              <a:rPr lang="nl-NL" sz="1800" dirty="0">
                <a:sym typeface="Wingdings" panose="05000000000000000000" pitchFamily="2" charset="2"/>
              </a:rPr>
              <a:t>G</a:t>
            </a:r>
            <a:r>
              <a:rPr lang="nl-NL" sz="1800" dirty="0"/>
              <a:t>esplitste aankoop VGB/BE</a:t>
            </a:r>
          </a:p>
        </p:txBody>
      </p:sp>
      <p:sp>
        <p:nvSpPr>
          <p:cNvPr id="6" name="Rectangle 5"/>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24924134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98281" y="1790441"/>
            <a:ext cx="11614688" cy="4351338"/>
          </a:xfrm>
        </p:spPr>
        <p:txBody>
          <a:bodyPr>
            <a:normAutofit/>
          </a:bodyPr>
          <a:lstStyle/>
          <a:p>
            <a:r>
              <a:rPr lang="nl-NL" sz="2200" dirty="0"/>
              <a:t>Wet 28 maart 2007 tot regeling erfrecht wettelijke langstlevende partner</a:t>
            </a:r>
          </a:p>
          <a:p>
            <a:r>
              <a:rPr lang="nl-BE" sz="2200" dirty="0"/>
              <a:t>Sindsdien wel beperkt </a:t>
            </a:r>
            <a:r>
              <a:rPr lang="nl-BE" sz="2200" u="sng" dirty="0"/>
              <a:t>erfrecht</a:t>
            </a:r>
            <a:r>
              <a:rPr lang="nl-BE" sz="2200" dirty="0"/>
              <a:t> maar enkel voor </a:t>
            </a:r>
            <a:r>
              <a:rPr lang="nl-BE" sz="2200" u="sng" dirty="0"/>
              <a:t>wettelijk (!)</a:t>
            </a:r>
            <a:r>
              <a:rPr lang="nl-BE" sz="2200" dirty="0"/>
              <a:t> samenwonende partner</a:t>
            </a:r>
          </a:p>
          <a:p>
            <a:r>
              <a:rPr lang="nl-BE" sz="2200" dirty="0"/>
              <a:t>Vruchtgebruik op woning + huisraad</a:t>
            </a:r>
          </a:p>
          <a:p>
            <a:r>
              <a:rPr lang="nl-BE" sz="2200" b="1" dirty="0"/>
              <a:t>Geen beschermd </a:t>
            </a:r>
            <a:r>
              <a:rPr lang="nl-BE" sz="2200" b="1" dirty="0" err="1"/>
              <a:t>reservatair</a:t>
            </a:r>
            <a:r>
              <a:rPr lang="nl-BE" sz="2200" b="1" dirty="0"/>
              <a:t> erfrecht !</a:t>
            </a:r>
          </a:p>
          <a:p>
            <a:r>
              <a:rPr lang="nl-BE" sz="2200" dirty="0"/>
              <a:t>Niet zo zeker =&gt; einde wettelijke samenwoning = einde automatisch erfrecht</a:t>
            </a:r>
            <a:endParaRPr lang="nl-NL" sz="2200" dirty="0"/>
          </a:p>
        </p:txBody>
      </p:sp>
      <p:sp>
        <p:nvSpPr>
          <p:cNvPr id="2" name="Title 1"/>
          <p:cNvSpPr>
            <a:spLocks noGrp="1"/>
          </p:cNvSpPr>
          <p:nvPr>
            <p:ph type="title"/>
          </p:nvPr>
        </p:nvSpPr>
        <p:spPr/>
        <p:txBody>
          <a:bodyPr/>
          <a:lstStyle/>
          <a:p>
            <a:endParaRPr lang="fr-BE"/>
          </a:p>
        </p:txBody>
      </p:sp>
      <p:sp>
        <p:nvSpPr>
          <p:cNvPr id="4" name="Rectangle 3"/>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23911028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2"/>
          </p:nvPr>
        </p:nvSpPr>
        <p:spPr>
          <a:xfrm>
            <a:off x="6499167" y="1210324"/>
            <a:ext cx="5001126" cy="4873625"/>
          </a:xfrm>
        </p:spPr>
        <p:txBody>
          <a:bodyPr/>
          <a:lstStyle/>
          <a:p>
            <a:endParaRPr lang="fr-FR" dirty="0"/>
          </a:p>
          <a:p>
            <a:endParaRPr lang="fr-FR" dirty="0"/>
          </a:p>
          <a:p>
            <a:pPr marL="0" indent="0">
              <a:buNone/>
            </a:pPr>
            <a:r>
              <a:rPr lang="fr-FR" dirty="0"/>
              <a:t>2.	</a:t>
            </a:r>
            <a:r>
              <a:rPr lang="fr-FR" dirty="0" err="1"/>
              <a:t>Successieplanning</a:t>
            </a:r>
            <a:r>
              <a:rPr lang="fr-FR" dirty="0"/>
              <a:t> via 	TESTAMENT </a:t>
            </a:r>
            <a:endParaRPr lang="en-US" sz="2800" dirty="0"/>
          </a:p>
        </p:txBody>
      </p:sp>
      <p:sp>
        <p:nvSpPr>
          <p:cNvPr id="4" name="Title 3"/>
          <p:cNvSpPr txBox="1">
            <a:spLocks/>
          </p:cNvSpPr>
          <p:nvPr/>
        </p:nvSpPr>
        <p:spPr>
          <a:xfrm>
            <a:off x="1046746" y="-274233"/>
            <a:ext cx="10515600" cy="2852737"/>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rgbClr val="00B3C4"/>
                </a:solidFill>
                <a:latin typeface="Tahoma" panose="020B0604030504040204" pitchFamily="34" charset="0"/>
                <a:ea typeface="Tahoma" panose="020B0604030504040204" pitchFamily="34" charset="0"/>
                <a:cs typeface="Tahoma" panose="020B0604030504040204" pitchFamily="34" charset="0"/>
              </a:defRPr>
            </a:lvl1pPr>
          </a:lstStyle>
          <a:p>
            <a:br>
              <a:rPr lang="nl-NL" dirty="0"/>
            </a:br>
            <a:br>
              <a:rPr lang="nl-NL" dirty="0"/>
            </a:br>
            <a:r>
              <a:rPr lang="nl-NL" dirty="0"/>
              <a:t>Geef bevelen van uit je graf  … </a:t>
            </a:r>
            <a:endParaRPr lang="en-US" dirty="0"/>
          </a:p>
        </p:txBody>
      </p:sp>
      <p:pic>
        <p:nvPicPr>
          <p:cNvPr id="3" name="Picture Placeholder 2"/>
          <p:cNvPicPr>
            <a:picLocks noGrp="1" noChangeAspect="1"/>
          </p:cNvPicPr>
          <p:nvPr>
            <p:ph type="pic" idx="1"/>
          </p:nvPr>
        </p:nvPicPr>
        <p:blipFill>
          <a:blip r:embed="rId2">
            <a:extLst>
              <a:ext uri="{28A0092B-C50C-407E-A947-70E740481C1C}">
                <a14:useLocalDpi xmlns:a14="http://schemas.microsoft.com/office/drawing/2010/main" val="0"/>
              </a:ext>
            </a:extLst>
          </a:blip>
          <a:srcRect l="15475" r="15475"/>
          <a:stretch>
            <a:fillRect/>
          </a:stretch>
        </p:blipFill>
        <p:spPr>
          <a:xfrm>
            <a:off x="1247536" y="1692461"/>
            <a:ext cx="5050841" cy="4873625"/>
          </a:xfrm>
        </p:spPr>
      </p:pic>
      <p:sp>
        <p:nvSpPr>
          <p:cNvPr id="6" name="Rectangle 5"/>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1198925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a:t>Wanneer wordt iemand onder bewind geplaatst en dus ‘gerechtelijk’ beschermd’? </a:t>
            </a:r>
          </a:p>
        </p:txBody>
      </p:sp>
      <p:sp>
        <p:nvSpPr>
          <p:cNvPr id="5" name="Content Placeholder 4"/>
          <p:cNvSpPr>
            <a:spLocks noGrp="1"/>
          </p:cNvSpPr>
          <p:nvPr>
            <p:ph idx="1"/>
          </p:nvPr>
        </p:nvSpPr>
        <p:spPr>
          <a:xfrm>
            <a:off x="406594" y="1851835"/>
            <a:ext cx="11614688" cy="4351338"/>
          </a:xfrm>
        </p:spPr>
        <p:txBody>
          <a:bodyPr>
            <a:normAutofit/>
          </a:bodyPr>
          <a:lstStyle/>
          <a:p>
            <a:pPr marL="457200" lvl="1" indent="0">
              <a:buNone/>
            </a:pPr>
            <a:r>
              <a:rPr lang="fr-BE" dirty="0" err="1"/>
              <a:t>Wanneer</a:t>
            </a:r>
            <a:r>
              <a:rPr lang="fr-BE" dirty="0"/>
              <a:t> </a:t>
            </a:r>
            <a:r>
              <a:rPr lang="fr-BE" dirty="0" err="1"/>
              <a:t>iemand</a:t>
            </a:r>
            <a:r>
              <a:rPr lang="fr-BE" dirty="0"/>
              <a:t> </a:t>
            </a:r>
            <a:r>
              <a:rPr lang="fr-BE" b="1" dirty="0" err="1"/>
              <a:t>wilsonbekwaam</a:t>
            </a:r>
            <a:r>
              <a:rPr lang="fr-BE" dirty="0"/>
              <a:t> </a:t>
            </a:r>
            <a:r>
              <a:rPr lang="fr-BE" dirty="0" err="1"/>
              <a:t>wordt</a:t>
            </a:r>
            <a:r>
              <a:rPr lang="fr-BE" dirty="0"/>
              <a:t> en </a:t>
            </a:r>
            <a:r>
              <a:rPr lang="fr-BE" dirty="0" err="1"/>
              <a:t>bepaalde</a:t>
            </a:r>
            <a:r>
              <a:rPr lang="fr-BE" dirty="0"/>
              <a:t> </a:t>
            </a:r>
            <a:r>
              <a:rPr lang="fr-BE" dirty="0" err="1"/>
              <a:t>handelingen</a:t>
            </a:r>
            <a:r>
              <a:rPr lang="fr-BE" dirty="0"/>
              <a:t> niet </a:t>
            </a:r>
            <a:r>
              <a:rPr lang="fr-BE" dirty="0" err="1"/>
              <a:t>meer</a:t>
            </a:r>
            <a:r>
              <a:rPr lang="fr-BE" dirty="0"/>
              <a:t> kan </a:t>
            </a:r>
            <a:r>
              <a:rPr lang="fr-BE" dirty="0" err="1"/>
              <a:t>uitoefenen</a:t>
            </a:r>
            <a:endParaRPr lang="fr-BE" dirty="0"/>
          </a:p>
          <a:p>
            <a:pPr marL="457200" lvl="1" indent="0">
              <a:buNone/>
            </a:pPr>
            <a:endParaRPr lang="fr-BE" dirty="0"/>
          </a:p>
          <a:p>
            <a:pPr marL="457200" lvl="1" indent="0">
              <a:buNone/>
            </a:pPr>
            <a:r>
              <a:rPr lang="fr-BE" b="1" dirty="0">
                <a:solidFill>
                  <a:srgbClr val="376076"/>
                </a:solidFill>
              </a:rPr>
              <a:t>EN </a:t>
            </a:r>
          </a:p>
          <a:p>
            <a:pPr marL="457200" lvl="1" indent="0">
              <a:buNone/>
            </a:pPr>
            <a:br>
              <a:rPr lang="fr-BE" dirty="0"/>
            </a:br>
            <a:r>
              <a:rPr lang="fr-BE" dirty="0"/>
              <a:t>met </a:t>
            </a:r>
            <a:r>
              <a:rPr lang="fr-BE" dirty="0" err="1"/>
              <a:t>betrekking</a:t>
            </a:r>
            <a:r>
              <a:rPr lang="fr-BE" dirty="0"/>
              <a:t> </a:t>
            </a:r>
            <a:r>
              <a:rPr lang="fr-BE" dirty="0" err="1"/>
              <a:t>tot</a:t>
            </a:r>
            <a:r>
              <a:rPr lang="fr-BE" dirty="0"/>
              <a:t> </a:t>
            </a:r>
            <a:r>
              <a:rPr lang="fr-BE" dirty="0" err="1"/>
              <a:t>deze</a:t>
            </a:r>
            <a:r>
              <a:rPr lang="fr-BE" dirty="0"/>
              <a:t> </a:t>
            </a:r>
            <a:r>
              <a:rPr lang="fr-BE" dirty="0" err="1"/>
              <a:t>handelingen</a:t>
            </a:r>
            <a:r>
              <a:rPr lang="fr-BE" dirty="0"/>
              <a:t> </a:t>
            </a:r>
            <a:r>
              <a:rPr lang="fr-BE" b="1" dirty="0" err="1"/>
              <a:t>géén</a:t>
            </a:r>
            <a:r>
              <a:rPr lang="fr-BE" b="1" dirty="0"/>
              <a:t> </a:t>
            </a:r>
            <a:r>
              <a:rPr lang="fr-BE" b="1" dirty="0" err="1"/>
              <a:t>zorgvolmacht</a:t>
            </a:r>
            <a:r>
              <a:rPr lang="fr-BE" b="1" dirty="0"/>
              <a:t> </a:t>
            </a:r>
            <a:r>
              <a:rPr lang="fr-BE" dirty="0" err="1"/>
              <a:t>heeft</a:t>
            </a:r>
            <a:r>
              <a:rPr lang="fr-BE" dirty="0"/>
              <a:t> </a:t>
            </a:r>
            <a:r>
              <a:rPr lang="fr-BE" dirty="0" err="1"/>
              <a:t>opgesteld</a:t>
            </a:r>
            <a:r>
              <a:rPr lang="fr-BE" dirty="0"/>
              <a:t>;</a:t>
            </a:r>
          </a:p>
          <a:p>
            <a:pPr marL="457200" lvl="1" indent="0">
              <a:buNone/>
            </a:pPr>
            <a:br>
              <a:rPr lang="fr-BE" dirty="0"/>
            </a:br>
            <a:r>
              <a:rPr lang="fr-BE" b="1" dirty="0">
                <a:solidFill>
                  <a:srgbClr val="376076"/>
                </a:solidFill>
              </a:rPr>
              <a:t>OF</a:t>
            </a:r>
          </a:p>
          <a:p>
            <a:pPr marL="457200" lvl="1" indent="0">
              <a:buNone/>
            </a:pPr>
            <a:br>
              <a:rPr lang="fr-BE" dirty="0"/>
            </a:br>
            <a:r>
              <a:rPr lang="fr-BE" dirty="0" err="1"/>
              <a:t>een</a:t>
            </a:r>
            <a:r>
              <a:rPr lang="fr-BE" dirty="0"/>
              <a:t> </a:t>
            </a:r>
            <a:r>
              <a:rPr lang="fr-BE" dirty="0" err="1"/>
              <a:t>zorgvolmacht</a:t>
            </a:r>
            <a:r>
              <a:rPr lang="fr-BE" dirty="0"/>
              <a:t> </a:t>
            </a:r>
            <a:r>
              <a:rPr lang="fr-BE" dirty="0" err="1"/>
              <a:t>heeft</a:t>
            </a:r>
            <a:r>
              <a:rPr lang="fr-BE" dirty="0"/>
              <a:t> </a:t>
            </a:r>
            <a:r>
              <a:rPr lang="fr-BE" dirty="0" err="1"/>
              <a:t>opgesteld</a:t>
            </a:r>
            <a:r>
              <a:rPr lang="fr-BE" dirty="0"/>
              <a:t>, maar de </a:t>
            </a:r>
            <a:r>
              <a:rPr lang="fr-BE" dirty="0" err="1"/>
              <a:t>zorgvolmacht</a:t>
            </a:r>
            <a:r>
              <a:rPr lang="fr-BE" dirty="0"/>
              <a:t> </a:t>
            </a:r>
            <a:r>
              <a:rPr lang="fr-BE" b="1" dirty="0" err="1"/>
              <a:t>onvoldoende</a:t>
            </a:r>
            <a:r>
              <a:rPr lang="fr-BE" b="1" dirty="0"/>
              <a:t> </a:t>
            </a:r>
            <a:r>
              <a:rPr lang="fr-BE" b="1" dirty="0" err="1"/>
              <a:t>bescherming</a:t>
            </a:r>
            <a:r>
              <a:rPr lang="fr-BE" dirty="0"/>
              <a:t> </a:t>
            </a:r>
            <a:r>
              <a:rPr lang="fr-BE" dirty="0" err="1"/>
              <a:t>blijkt</a:t>
            </a:r>
            <a:r>
              <a:rPr lang="fr-BE" dirty="0"/>
              <a:t> te </a:t>
            </a:r>
            <a:r>
              <a:rPr lang="fr-BE" dirty="0" err="1"/>
              <a:t>bieden</a:t>
            </a:r>
            <a:r>
              <a:rPr lang="fr-BE" dirty="0"/>
              <a:t> </a:t>
            </a:r>
            <a:r>
              <a:rPr lang="fr-BE" dirty="0" err="1"/>
              <a:t>aan</a:t>
            </a:r>
            <a:r>
              <a:rPr lang="fr-BE" dirty="0"/>
              <a:t> de </a:t>
            </a:r>
            <a:r>
              <a:rPr lang="fr-BE" dirty="0" err="1"/>
              <a:t>betrokken</a:t>
            </a:r>
            <a:r>
              <a:rPr lang="fr-BE" dirty="0"/>
              <a:t> </a:t>
            </a:r>
            <a:r>
              <a:rPr lang="fr-BE" dirty="0" err="1"/>
              <a:t>lasthebber</a:t>
            </a:r>
            <a:endParaRPr lang="en-GB" sz="2800" b="1" dirty="0"/>
          </a:p>
          <a:p>
            <a:pPr marL="457200" lvl="1" indent="0">
              <a:buNone/>
            </a:pPr>
            <a:endParaRPr lang="en-GB" sz="2200" b="1" dirty="0"/>
          </a:p>
        </p:txBody>
      </p:sp>
      <p:sp>
        <p:nvSpPr>
          <p:cNvPr id="6" name="Rectangle 5"/>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38281074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a:t>Wettelijke reserve &amp; beschikbaar deel </a:t>
            </a:r>
            <a:endParaRPr lang="en-US" dirty="0"/>
          </a:p>
        </p:txBody>
      </p:sp>
      <p:sp>
        <p:nvSpPr>
          <p:cNvPr id="5" name="Content Placeholder 4"/>
          <p:cNvSpPr>
            <a:spLocks noGrp="1"/>
          </p:cNvSpPr>
          <p:nvPr>
            <p:ph idx="1"/>
          </p:nvPr>
        </p:nvSpPr>
        <p:spPr>
          <a:xfrm>
            <a:off x="398281" y="1790441"/>
            <a:ext cx="11614688" cy="4351338"/>
          </a:xfrm>
        </p:spPr>
        <p:txBody>
          <a:bodyPr>
            <a:normAutofit/>
          </a:bodyPr>
          <a:lstStyle/>
          <a:p>
            <a:pPr lvl="1">
              <a:buFontTx/>
              <a:buChar char="•"/>
            </a:pPr>
            <a:r>
              <a:rPr lang="nl-NL" sz="2200" dirty="0"/>
              <a:t>Geen absolute vrijheid bij opmaak van testamenten !</a:t>
            </a:r>
          </a:p>
          <a:p>
            <a:pPr lvl="1">
              <a:buFontTx/>
              <a:buChar char="•"/>
            </a:pPr>
            <a:r>
              <a:rPr lang="nl-NL" sz="2200" dirty="0"/>
              <a:t>Bepaalde erfgenamen zijn wettelijk beschermd: de “</a:t>
            </a:r>
            <a:r>
              <a:rPr lang="nl-NL" sz="2200" dirty="0" err="1"/>
              <a:t>reservataire</a:t>
            </a:r>
            <a:r>
              <a:rPr lang="nl-NL" sz="2200" dirty="0"/>
              <a:t> erfgenamen”</a:t>
            </a:r>
          </a:p>
          <a:p>
            <a:pPr lvl="1">
              <a:buFontTx/>
              <a:buChar char="•"/>
            </a:pPr>
            <a:r>
              <a:rPr lang="nl-NL" sz="2200" dirty="0"/>
              <a:t>Men beschikt slechts vrij over het “beschikbaar deel”</a:t>
            </a:r>
          </a:p>
          <a:p>
            <a:pPr lvl="1">
              <a:buFontTx/>
              <a:buChar char="•"/>
            </a:pPr>
            <a:r>
              <a:rPr lang="nl-NL" sz="2200" dirty="0"/>
              <a:t>Wie &amp; hoeveel ? Is veranderd sinds 1 september 2018! </a:t>
            </a:r>
          </a:p>
          <a:p>
            <a:pPr marL="457200" lvl="1" indent="0">
              <a:buNone/>
            </a:pPr>
            <a:r>
              <a:rPr lang="nl-NL" sz="2200" dirty="0"/>
              <a:t>	1. De “kinderen”</a:t>
            </a:r>
          </a:p>
          <a:p>
            <a:pPr marL="457200" lvl="1" indent="0">
              <a:buNone/>
            </a:pPr>
            <a:r>
              <a:rPr lang="nl-NL" sz="2200" dirty="0"/>
              <a:t>	2. De langstlevende </a:t>
            </a:r>
            <a:r>
              <a:rPr lang="nl-NL" sz="2200" dirty="0" err="1"/>
              <a:t>echtgeno</a:t>
            </a:r>
            <a:r>
              <a:rPr lang="nl-NL" sz="2200" dirty="0"/>
              <a:t>(o)t(e)</a:t>
            </a:r>
          </a:p>
          <a:p>
            <a:pPr lvl="1">
              <a:buFontTx/>
              <a:buChar char="•"/>
            </a:pPr>
            <a:endParaRPr lang="nl-NL" sz="2200" dirty="0" err="1"/>
          </a:p>
        </p:txBody>
      </p:sp>
      <p:sp>
        <p:nvSpPr>
          <p:cNvPr id="6" name="Rectangle 5"/>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5575167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a:t>Wettelijke reserve &amp; beschikbaar deel </a:t>
            </a:r>
            <a:br>
              <a:rPr lang="nl-NL" dirty="0"/>
            </a:br>
            <a:r>
              <a:rPr lang="nl-NL" dirty="0"/>
              <a:t>(sinds 1 september 2018) </a:t>
            </a:r>
            <a:endParaRPr lang="en-US" dirty="0"/>
          </a:p>
        </p:txBody>
      </p:sp>
      <p:sp>
        <p:nvSpPr>
          <p:cNvPr id="5" name="Content Placeholder 4"/>
          <p:cNvSpPr>
            <a:spLocks noGrp="1"/>
          </p:cNvSpPr>
          <p:nvPr>
            <p:ph idx="1"/>
          </p:nvPr>
        </p:nvSpPr>
        <p:spPr>
          <a:xfrm>
            <a:off x="406594" y="1690688"/>
            <a:ext cx="11614688" cy="4351338"/>
          </a:xfrm>
        </p:spPr>
        <p:txBody>
          <a:bodyPr>
            <a:normAutofit/>
          </a:bodyPr>
          <a:lstStyle/>
          <a:p>
            <a:pPr marL="457200" lvl="1" indent="0">
              <a:buNone/>
            </a:pPr>
            <a:r>
              <a:rPr lang="en-GB" sz="2200" dirty="0"/>
              <a:t>KINDEREN:</a:t>
            </a:r>
          </a:p>
          <a:p>
            <a:pPr marL="457200" lvl="1" indent="0">
              <a:buNone/>
            </a:pPr>
            <a:r>
              <a:rPr lang="en-GB" sz="2200" u="sng" dirty="0" err="1"/>
              <a:t>Ongeacht</a:t>
            </a:r>
            <a:r>
              <a:rPr lang="en-GB" sz="2200" u="sng" dirty="0"/>
              <a:t> het </a:t>
            </a:r>
            <a:r>
              <a:rPr lang="en-GB" sz="2200" u="sng" dirty="0" err="1"/>
              <a:t>aantal</a:t>
            </a:r>
            <a:r>
              <a:rPr lang="en-GB" sz="2200" u="sng" dirty="0"/>
              <a:t> </a:t>
            </a:r>
            <a:r>
              <a:rPr lang="en-GB" sz="2200" u="sng" dirty="0" err="1"/>
              <a:t>kinderen</a:t>
            </a:r>
            <a:r>
              <a:rPr lang="en-GB" sz="2200" dirty="0"/>
              <a:t>, </a:t>
            </a:r>
            <a:r>
              <a:rPr lang="en-GB" sz="2200" dirty="0" err="1"/>
              <a:t>zal</a:t>
            </a:r>
            <a:r>
              <a:rPr lang="en-GB" sz="2200" dirty="0"/>
              <a:t> men over </a:t>
            </a:r>
            <a:r>
              <a:rPr lang="en-GB" sz="2200" b="1" dirty="0" err="1"/>
              <a:t>minstens</a:t>
            </a:r>
            <a:r>
              <a:rPr lang="en-GB" sz="2200" b="1" dirty="0"/>
              <a:t> </a:t>
            </a:r>
            <a:r>
              <a:rPr lang="en-GB" sz="2200" b="1" u="sng" dirty="0"/>
              <a:t>de </a:t>
            </a:r>
            <a:r>
              <a:rPr lang="en-GB" sz="2200" b="1" u="sng" dirty="0" err="1"/>
              <a:t>helft</a:t>
            </a:r>
            <a:r>
              <a:rPr lang="en-GB" sz="2200" b="1" u="sng" dirty="0"/>
              <a:t> </a:t>
            </a:r>
            <a:r>
              <a:rPr lang="en-GB" sz="2200" dirty="0"/>
              <a:t>van </a:t>
            </a:r>
            <a:r>
              <a:rPr lang="en-GB" sz="2200" dirty="0" err="1"/>
              <a:t>zijn</a:t>
            </a:r>
            <a:r>
              <a:rPr lang="en-GB" sz="2200" dirty="0"/>
              <a:t> </a:t>
            </a:r>
            <a:r>
              <a:rPr lang="en-GB" sz="2200" dirty="0" err="1"/>
              <a:t>vermogen</a:t>
            </a:r>
            <a:r>
              <a:rPr lang="en-GB" sz="2200" dirty="0"/>
              <a:t> </a:t>
            </a:r>
            <a:r>
              <a:rPr lang="en-GB" sz="2200" dirty="0" err="1"/>
              <a:t>mogen</a:t>
            </a:r>
            <a:r>
              <a:rPr lang="en-GB" sz="2200" dirty="0"/>
              <a:t> </a:t>
            </a:r>
            <a:r>
              <a:rPr lang="en-GB" sz="2200" dirty="0" err="1"/>
              <a:t>beschikken</a:t>
            </a:r>
            <a:r>
              <a:rPr lang="en-GB" sz="2200" dirty="0"/>
              <a:t> 	</a:t>
            </a:r>
          </a:p>
          <a:p>
            <a:pPr marL="457200" lvl="1" indent="0">
              <a:buNone/>
            </a:pPr>
            <a:r>
              <a:rPr lang="en-GB" sz="2200" dirty="0"/>
              <a:t>				</a:t>
            </a:r>
          </a:p>
          <a:p>
            <a:pPr marL="457200" lvl="1" indent="0">
              <a:buNone/>
            </a:pPr>
            <a:r>
              <a:rPr lang="en-GB" sz="2200" dirty="0"/>
              <a:t>				→ 	</a:t>
            </a:r>
            <a:r>
              <a:rPr lang="en-GB" sz="2200" b="1" dirty="0" err="1"/>
              <a:t>meer</a:t>
            </a:r>
            <a:r>
              <a:rPr lang="en-GB" sz="2200" b="1" dirty="0"/>
              <a:t> </a:t>
            </a:r>
            <a:r>
              <a:rPr lang="en-GB" sz="2200" b="1" dirty="0" err="1"/>
              <a:t>vrijheid</a:t>
            </a:r>
            <a:r>
              <a:rPr lang="en-GB" sz="2200" b="1" dirty="0"/>
              <a:t> </a:t>
            </a:r>
            <a:r>
              <a:rPr lang="en-GB" sz="2200" dirty="0"/>
              <a:t>om </a:t>
            </a:r>
            <a:r>
              <a:rPr lang="en-GB" sz="2200" dirty="0" err="1"/>
              <a:t>te</a:t>
            </a:r>
            <a:r>
              <a:rPr lang="en-GB" sz="2200" dirty="0"/>
              <a:t> </a:t>
            </a:r>
            <a:r>
              <a:rPr lang="en-GB" sz="2200" dirty="0" err="1"/>
              <a:t>schenken</a:t>
            </a:r>
            <a:r>
              <a:rPr lang="en-GB" sz="2200" dirty="0"/>
              <a:t> en </a:t>
            </a:r>
            <a:r>
              <a:rPr lang="en-GB" sz="2200" dirty="0" err="1"/>
              <a:t>te</a:t>
            </a:r>
            <a:r>
              <a:rPr lang="en-GB" sz="2200" dirty="0"/>
              <a:t> </a:t>
            </a:r>
          </a:p>
          <a:p>
            <a:pPr marL="457200" lvl="1" indent="0">
              <a:buNone/>
            </a:pPr>
            <a:r>
              <a:rPr lang="en-GB" sz="2200" dirty="0"/>
              <a:t>                      	 		</a:t>
            </a:r>
            <a:r>
              <a:rPr lang="en-GB" sz="2200" dirty="0" err="1"/>
              <a:t>legateren</a:t>
            </a:r>
            <a:r>
              <a:rPr lang="en-GB" sz="2200" dirty="0"/>
              <a:t> </a:t>
            </a:r>
            <a:r>
              <a:rPr lang="en-GB" sz="2200" dirty="0" err="1"/>
              <a:t>zonder</a:t>
            </a:r>
            <a:r>
              <a:rPr lang="en-GB" sz="2200" dirty="0"/>
              <a:t> de reserve van </a:t>
            </a:r>
            <a:r>
              <a:rPr lang="en-GB" sz="2200" dirty="0" err="1"/>
              <a:t>zijn</a:t>
            </a:r>
            <a:r>
              <a:rPr lang="en-GB" sz="2200" dirty="0"/>
              <a:t> 							</a:t>
            </a:r>
            <a:r>
              <a:rPr lang="en-GB" sz="2200" dirty="0" err="1"/>
              <a:t>kinderen</a:t>
            </a:r>
            <a:r>
              <a:rPr lang="en-GB" sz="2200" dirty="0"/>
              <a:t> </a:t>
            </a:r>
            <a:r>
              <a:rPr lang="en-GB" sz="2200" dirty="0" err="1"/>
              <a:t>aan</a:t>
            </a:r>
            <a:r>
              <a:rPr lang="en-GB" sz="2200" dirty="0"/>
              <a:t> </a:t>
            </a:r>
            <a:r>
              <a:rPr lang="en-GB" sz="2200" dirty="0" err="1"/>
              <a:t>te</a:t>
            </a:r>
            <a:r>
              <a:rPr lang="en-GB" sz="2200" dirty="0"/>
              <a:t> </a:t>
            </a:r>
            <a:r>
              <a:rPr lang="en-GB" sz="2200" dirty="0" err="1"/>
              <a:t>tasten</a:t>
            </a:r>
            <a:r>
              <a:rPr lang="en-GB" sz="2200" dirty="0"/>
              <a:t> </a:t>
            </a:r>
          </a:p>
          <a:p>
            <a:pPr marL="457200" lvl="1" indent="0">
              <a:buNone/>
            </a:pPr>
            <a:r>
              <a:rPr lang="en-GB" sz="2200" dirty="0"/>
              <a:t>                          		→  	</a:t>
            </a:r>
            <a:r>
              <a:rPr lang="en-GB" sz="2200" dirty="0" err="1"/>
              <a:t>interessant</a:t>
            </a:r>
            <a:r>
              <a:rPr lang="en-GB" sz="2200" dirty="0"/>
              <a:t> </a:t>
            </a:r>
            <a:r>
              <a:rPr lang="en-GB" sz="2200" dirty="0" err="1"/>
              <a:t>voor</a:t>
            </a:r>
            <a:r>
              <a:rPr lang="en-GB" sz="2200" dirty="0"/>
              <a:t> </a:t>
            </a:r>
            <a:r>
              <a:rPr lang="en-GB" sz="2200" dirty="0" err="1"/>
              <a:t>bv</a:t>
            </a:r>
            <a:r>
              <a:rPr lang="en-GB" sz="2200" dirty="0"/>
              <a:t>. </a:t>
            </a:r>
            <a:r>
              <a:rPr lang="en-GB" sz="2200" dirty="0" err="1"/>
              <a:t>nieuw</a:t>
            </a:r>
            <a:r>
              <a:rPr lang="en-GB" sz="2200" dirty="0"/>
              <a:t>-					                            		</a:t>
            </a:r>
            <a:r>
              <a:rPr lang="en-GB" sz="2200" dirty="0" err="1"/>
              <a:t>samengestelde</a:t>
            </a:r>
            <a:r>
              <a:rPr lang="en-GB" sz="2200" dirty="0"/>
              <a:t> </a:t>
            </a:r>
            <a:r>
              <a:rPr lang="en-GB" sz="2200" dirty="0" err="1"/>
              <a:t>gezinnen</a:t>
            </a:r>
            <a:endParaRPr lang="en-GB" sz="2200" dirty="0"/>
          </a:p>
        </p:txBody>
      </p:sp>
      <p:sp>
        <p:nvSpPr>
          <p:cNvPr id="6" name="Rectangle 5"/>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11361877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
        <p:nvSpPr>
          <p:cNvPr id="4" name="Title 3"/>
          <p:cNvSpPr>
            <a:spLocks noGrp="1"/>
          </p:cNvSpPr>
          <p:nvPr>
            <p:ph type="title"/>
          </p:nvPr>
        </p:nvSpPr>
        <p:spPr/>
        <p:txBody>
          <a:bodyPr>
            <a:normAutofit fontScale="90000"/>
          </a:bodyPr>
          <a:lstStyle/>
          <a:p>
            <a:r>
              <a:rPr lang="nl-NL" dirty="0"/>
              <a:t>Wettelijke reserve &amp; beschikbaar deel kinderen</a:t>
            </a:r>
            <a:br>
              <a:rPr lang="nl-NL" dirty="0"/>
            </a:br>
            <a:r>
              <a:rPr lang="nl-NL" dirty="0"/>
              <a:t>situatie </a:t>
            </a:r>
            <a:r>
              <a:rPr lang="nl-NL" b="1" dirty="0"/>
              <a:t>na</a:t>
            </a:r>
            <a:r>
              <a:rPr lang="nl-NL" dirty="0"/>
              <a:t> 1 september 2018 </a:t>
            </a:r>
            <a:endParaRPr lang="en-US" dirty="0"/>
          </a:p>
        </p:txBody>
      </p:sp>
      <p:sp>
        <p:nvSpPr>
          <p:cNvPr id="2" name="Content Placeholder 1"/>
          <p:cNvSpPr>
            <a:spLocks noGrp="1"/>
          </p:cNvSpPr>
          <p:nvPr>
            <p:ph idx="1"/>
          </p:nvPr>
        </p:nvSpPr>
        <p:spPr/>
        <p:txBody>
          <a:bodyPr/>
          <a:lstStyle/>
          <a:p>
            <a:endParaRPr lang="fr-BE"/>
          </a:p>
        </p:txBody>
      </p:sp>
      <p:pic>
        <p:nvPicPr>
          <p:cNvPr id="5" name="Picture 4"/>
          <p:cNvPicPr>
            <a:picLocks noChangeAspect="1"/>
          </p:cNvPicPr>
          <p:nvPr/>
        </p:nvPicPr>
        <p:blipFill>
          <a:blip r:embed="rId3"/>
          <a:stretch>
            <a:fillRect/>
          </a:stretch>
        </p:blipFill>
        <p:spPr>
          <a:xfrm>
            <a:off x="7363451" y="1672504"/>
            <a:ext cx="4735163" cy="2979367"/>
          </a:xfrm>
          <a:prstGeom prst="rect">
            <a:avLst/>
          </a:prstGeom>
        </p:spPr>
      </p:pic>
      <p:pic>
        <p:nvPicPr>
          <p:cNvPr id="6" name="Picture 5"/>
          <p:cNvPicPr>
            <a:picLocks noChangeAspect="1"/>
          </p:cNvPicPr>
          <p:nvPr/>
        </p:nvPicPr>
        <p:blipFill>
          <a:blip r:embed="rId4"/>
          <a:stretch>
            <a:fillRect/>
          </a:stretch>
        </p:blipFill>
        <p:spPr>
          <a:xfrm>
            <a:off x="206933" y="1581977"/>
            <a:ext cx="4423346" cy="3052639"/>
          </a:xfrm>
          <a:prstGeom prst="rect">
            <a:avLst/>
          </a:prstGeom>
        </p:spPr>
      </p:pic>
      <p:graphicFrame>
        <p:nvGraphicFramePr>
          <p:cNvPr id="7" name="Chart 6"/>
          <p:cNvGraphicFramePr/>
          <p:nvPr/>
        </p:nvGraphicFramePr>
        <p:xfrm>
          <a:off x="3938587" y="3212976"/>
          <a:ext cx="4314825" cy="30963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076394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03862" y="273599"/>
            <a:ext cx="8660938" cy="1704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4000" b="1" dirty="0">
                <a:solidFill>
                  <a:srgbClr val="01BBC7"/>
                </a:solidFill>
              </a:rPr>
              <a:t>2. De </a:t>
            </a:r>
            <a:r>
              <a:rPr lang="fr-BE" sz="4000" b="1" dirty="0" err="1">
                <a:solidFill>
                  <a:srgbClr val="01BBC7"/>
                </a:solidFill>
              </a:rPr>
              <a:t>voorafgaande</a:t>
            </a:r>
            <a:r>
              <a:rPr lang="fr-BE" sz="4000" b="1" dirty="0">
                <a:solidFill>
                  <a:srgbClr val="01BBC7"/>
                </a:solidFill>
              </a:rPr>
              <a:t> </a:t>
            </a:r>
            <a:r>
              <a:rPr lang="fr-BE" sz="4000" b="1" dirty="0" err="1">
                <a:solidFill>
                  <a:srgbClr val="01BBC7"/>
                </a:solidFill>
              </a:rPr>
              <a:t>wilsverklaringen</a:t>
            </a:r>
            <a:r>
              <a:rPr lang="fr-BE" sz="4000" b="1" dirty="0">
                <a:solidFill>
                  <a:srgbClr val="01BBC7"/>
                </a:solidFill>
              </a:rPr>
              <a:t> </a:t>
            </a:r>
          </a:p>
        </p:txBody>
      </p:sp>
      <p:sp>
        <p:nvSpPr>
          <p:cNvPr id="2" name="Title 1"/>
          <p:cNvSpPr>
            <a:spLocks noGrp="1"/>
          </p:cNvSpPr>
          <p:nvPr>
            <p:ph type="ctrTitle"/>
          </p:nvPr>
        </p:nvSpPr>
        <p:spPr>
          <a:xfrm>
            <a:off x="0" y="3261415"/>
            <a:ext cx="12192000" cy="1039472"/>
          </a:xfrm>
        </p:spPr>
        <p:txBody>
          <a:bodyPr>
            <a:normAutofit/>
          </a:bodyPr>
          <a:lstStyle/>
          <a:p>
            <a:endParaRPr lang="en-US" sz="1800" b="1" dirty="0"/>
          </a:p>
        </p:txBody>
      </p:sp>
      <p:sp>
        <p:nvSpPr>
          <p:cNvPr id="3" name="Subtitle 2"/>
          <p:cNvSpPr>
            <a:spLocks noGrp="1"/>
          </p:cNvSpPr>
          <p:nvPr>
            <p:ph type="subTitle" idx="1"/>
          </p:nvPr>
        </p:nvSpPr>
        <p:spPr>
          <a:xfrm>
            <a:off x="0" y="3850691"/>
            <a:ext cx="12192000" cy="561473"/>
          </a:xfrm>
        </p:spPr>
        <p:txBody>
          <a:bodyPr/>
          <a:lstStyle/>
          <a:p>
            <a:endParaRPr lang="en-US" b="1" dirty="0"/>
          </a:p>
        </p:txBody>
      </p:sp>
      <p:pic>
        <p:nvPicPr>
          <p:cNvPr id="4" name="Picture 3"/>
          <p:cNvPicPr>
            <a:picLocks noChangeAspect="1"/>
          </p:cNvPicPr>
          <p:nvPr/>
        </p:nvPicPr>
        <p:blipFill>
          <a:blip r:embed="rId2"/>
          <a:stretch>
            <a:fillRect/>
          </a:stretch>
        </p:blipFill>
        <p:spPr>
          <a:xfrm>
            <a:off x="0" y="2032748"/>
            <a:ext cx="8657660" cy="4825252"/>
          </a:xfrm>
          <a:prstGeom prst="rect">
            <a:avLst/>
          </a:prstGeom>
        </p:spPr>
      </p:pic>
    </p:spTree>
    <p:extLst>
      <p:ext uri="{BB962C8B-B14F-4D97-AF65-F5344CB8AC3E}">
        <p14:creationId xmlns:p14="http://schemas.microsoft.com/office/powerpoint/2010/main" val="803874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Title 3"/>
          <p:cNvSpPr>
            <a:spLocks noGrp="1"/>
          </p:cNvSpPr>
          <p:nvPr>
            <p:ph type="title"/>
          </p:nvPr>
        </p:nvSpPr>
        <p:spPr/>
        <p:txBody>
          <a:bodyPr/>
          <a:lstStyle/>
          <a:p>
            <a:r>
              <a:rPr lang="nl-NL" dirty="0"/>
              <a:t>Verschillende voorafgaande wilsverklaringen rond het levenseinde</a:t>
            </a:r>
          </a:p>
        </p:txBody>
      </p:sp>
      <p:sp>
        <p:nvSpPr>
          <p:cNvPr id="5" name="Content Placeholder 4"/>
          <p:cNvSpPr>
            <a:spLocks noGrp="1"/>
          </p:cNvSpPr>
          <p:nvPr>
            <p:ph idx="1"/>
          </p:nvPr>
        </p:nvSpPr>
        <p:spPr>
          <a:xfrm>
            <a:off x="406594" y="1690688"/>
            <a:ext cx="11614688" cy="4351338"/>
          </a:xfrm>
        </p:spPr>
        <p:txBody>
          <a:bodyPr>
            <a:normAutofit/>
          </a:bodyPr>
          <a:lstStyle/>
          <a:p>
            <a:pPr marL="0" indent="0">
              <a:lnSpc>
                <a:spcPct val="100000"/>
              </a:lnSpc>
              <a:buNone/>
            </a:pPr>
            <a:endParaRPr lang="nl-BE" sz="2000" dirty="0"/>
          </a:p>
          <a:p>
            <a:pPr marL="0" indent="0">
              <a:lnSpc>
                <a:spcPct val="100000"/>
              </a:lnSpc>
              <a:buNone/>
            </a:pPr>
            <a:r>
              <a:rPr lang="nl-BE" sz="2000" dirty="0"/>
              <a:t>In een ideaal scenario: patiënt wordt zoveel mogelijk betrokken bij het bepalen van zijn lot</a:t>
            </a:r>
          </a:p>
          <a:p>
            <a:pPr marL="0" indent="0">
              <a:lnSpc>
                <a:spcPct val="100000"/>
              </a:lnSpc>
              <a:buNone/>
            </a:pPr>
            <a:r>
              <a:rPr lang="nl-BE" sz="2000" dirty="0"/>
              <a:t>                                                                     MAAR </a:t>
            </a:r>
          </a:p>
          <a:p>
            <a:pPr marL="0" indent="0">
              <a:lnSpc>
                <a:spcPct val="100000"/>
              </a:lnSpc>
              <a:buNone/>
            </a:pPr>
            <a:r>
              <a:rPr lang="nl-BE" sz="2000" dirty="0"/>
              <a:t>niemand kan de toekomst voorspellen en niemand kan garanderen dat we steeds in staat zullen zijn om zelf beslissingen te nemen over ons levenseinde. </a:t>
            </a:r>
          </a:p>
          <a:p>
            <a:pPr marL="0" indent="0">
              <a:lnSpc>
                <a:spcPct val="100000"/>
              </a:lnSpc>
              <a:buNone/>
            </a:pPr>
            <a:endParaRPr lang="nl-BE" sz="2000" dirty="0"/>
          </a:p>
          <a:p>
            <a:pPr marL="0" indent="0">
              <a:lnSpc>
                <a:spcPct val="100000"/>
              </a:lnSpc>
              <a:buNone/>
            </a:pPr>
            <a:r>
              <a:rPr lang="nl-BE" sz="2000" dirty="0"/>
              <a:t>Oplossing       voorafgaande wilsverklaringen. </a:t>
            </a:r>
          </a:p>
          <a:p>
            <a:pPr marL="0" indent="0">
              <a:lnSpc>
                <a:spcPct val="100000"/>
              </a:lnSpc>
              <a:buNone/>
            </a:pPr>
            <a:r>
              <a:rPr lang="fr-BE" sz="2000" dirty="0"/>
              <a:t>	          = </a:t>
            </a:r>
            <a:r>
              <a:rPr lang="nl-BE" sz="2000" dirty="0"/>
              <a:t> documenten waarin je </a:t>
            </a:r>
            <a:r>
              <a:rPr lang="nl-BE" sz="2000" b="1" dirty="0"/>
              <a:t>zelf</a:t>
            </a:r>
            <a:r>
              <a:rPr lang="nl-BE" sz="2000" dirty="0"/>
              <a:t> duidelijke richtlijnen geeft over een aspect van je 			  levenseinde voor het geval er zich situaties voordoen waarbij je zelf je wensen niet 	              meer kan uitdrukken. </a:t>
            </a:r>
          </a:p>
          <a:p>
            <a:pPr marL="0" indent="0">
              <a:lnSpc>
                <a:spcPct val="100000"/>
              </a:lnSpc>
              <a:buNone/>
            </a:pPr>
            <a:endParaRPr lang="nl-NL" sz="20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
        <p:nvSpPr>
          <p:cNvPr id="3" name="Right Arrow 2"/>
          <p:cNvSpPr/>
          <p:nvPr/>
        </p:nvSpPr>
        <p:spPr>
          <a:xfrm>
            <a:off x="1712422" y="4272742"/>
            <a:ext cx="299258" cy="2078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2945902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Title 3"/>
          <p:cNvSpPr>
            <a:spLocks noGrp="1"/>
          </p:cNvSpPr>
          <p:nvPr>
            <p:ph type="title"/>
          </p:nvPr>
        </p:nvSpPr>
        <p:spPr/>
        <p:txBody>
          <a:bodyPr>
            <a:normAutofit/>
          </a:bodyPr>
          <a:lstStyle/>
          <a:p>
            <a:r>
              <a:rPr lang="nl-NL" sz="3200" dirty="0">
                <a:solidFill>
                  <a:srgbClr val="01BBC7"/>
                </a:solidFill>
              </a:rPr>
              <a:t>1. voorafgaande negatieve wilsverklaring </a:t>
            </a:r>
          </a:p>
        </p:txBody>
      </p:sp>
      <p:sp>
        <p:nvSpPr>
          <p:cNvPr id="5" name="Content Placeholder 4"/>
          <p:cNvSpPr>
            <a:spLocks noGrp="1"/>
          </p:cNvSpPr>
          <p:nvPr>
            <p:ph idx="1"/>
          </p:nvPr>
        </p:nvSpPr>
        <p:spPr>
          <a:xfrm>
            <a:off x="406594" y="1690688"/>
            <a:ext cx="11614688" cy="4351338"/>
          </a:xfrm>
        </p:spPr>
        <p:txBody>
          <a:bodyPr>
            <a:normAutofit/>
          </a:bodyPr>
          <a:lstStyle/>
          <a:p>
            <a:pPr>
              <a:lnSpc>
                <a:spcPct val="100000"/>
              </a:lnSpc>
              <a:buFont typeface="Wingdings" panose="05000000000000000000" pitchFamily="2" charset="2"/>
              <a:buChar char="§"/>
            </a:pPr>
            <a:r>
              <a:rPr lang="nl-BE" sz="2000" b="1" dirty="0"/>
              <a:t>Weigering</a:t>
            </a:r>
            <a:r>
              <a:rPr lang="nl-BE" sz="2000" dirty="0"/>
              <a:t> van alle of bepaalde </a:t>
            </a:r>
            <a:r>
              <a:rPr lang="nl-BE" sz="2000" b="1" dirty="0"/>
              <a:t>medische onderzoeken en/of behandelingen </a:t>
            </a:r>
            <a:r>
              <a:rPr lang="fr-BE" sz="2000" dirty="0" err="1"/>
              <a:t>ingeval</a:t>
            </a:r>
            <a:r>
              <a:rPr lang="fr-BE" sz="2000" dirty="0"/>
              <a:t> je </a:t>
            </a:r>
            <a:r>
              <a:rPr lang="fr-BE" sz="2000" dirty="0" err="1"/>
              <a:t>wilsonbekwaam</a:t>
            </a:r>
            <a:r>
              <a:rPr lang="fr-BE" sz="2000" dirty="0"/>
              <a:t> </a:t>
            </a:r>
            <a:r>
              <a:rPr lang="fr-BE" sz="2000" dirty="0" err="1"/>
              <a:t>wordt</a:t>
            </a:r>
            <a:r>
              <a:rPr lang="fr-BE" sz="2000" dirty="0"/>
              <a:t>.</a:t>
            </a:r>
            <a:endParaRPr lang="nl-BE" sz="2000" dirty="0"/>
          </a:p>
          <a:p>
            <a:pPr>
              <a:lnSpc>
                <a:spcPct val="100000"/>
              </a:lnSpc>
              <a:buFont typeface="Wingdings" panose="05000000000000000000" pitchFamily="2" charset="2"/>
              <a:buChar char="§"/>
            </a:pPr>
            <a:r>
              <a:rPr lang="nl-BE" sz="2000" dirty="0"/>
              <a:t>arts is verplicht om je wensen hieromtrent te eerbiedigen. </a:t>
            </a:r>
          </a:p>
          <a:p>
            <a:pPr>
              <a:lnSpc>
                <a:spcPct val="100000"/>
              </a:lnSpc>
              <a:buFont typeface="Wingdings" panose="05000000000000000000" pitchFamily="2" charset="2"/>
              <a:buChar char="§"/>
            </a:pPr>
            <a:r>
              <a:rPr lang="nl-BE" sz="2000" dirty="0"/>
              <a:t>onbeperkt geldig. </a:t>
            </a:r>
          </a:p>
          <a:p>
            <a:pPr>
              <a:lnSpc>
                <a:spcPct val="100000"/>
              </a:lnSpc>
              <a:buFont typeface="Wingdings" panose="05000000000000000000" pitchFamily="2" charset="2"/>
              <a:buChar char="§"/>
            </a:pPr>
            <a:r>
              <a:rPr lang="fr-BE" sz="2000" dirty="0"/>
              <a:t>kan je niet </a:t>
            </a:r>
            <a:r>
              <a:rPr lang="fr-BE" sz="2000" dirty="0" err="1"/>
              <a:t>laten</a:t>
            </a:r>
            <a:r>
              <a:rPr lang="fr-BE" sz="2000" dirty="0"/>
              <a:t> </a:t>
            </a:r>
            <a:r>
              <a:rPr lang="fr-BE" sz="2000" dirty="0" err="1"/>
              <a:t>registereren</a:t>
            </a:r>
            <a:r>
              <a:rPr lang="fr-BE" sz="2000" dirty="0"/>
              <a:t> </a:t>
            </a:r>
            <a:r>
              <a:rPr lang="fr-BE" sz="2000" dirty="0" err="1"/>
              <a:t>bij</a:t>
            </a:r>
            <a:r>
              <a:rPr lang="fr-BE" sz="2000" dirty="0"/>
              <a:t> de </a:t>
            </a:r>
            <a:r>
              <a:rPr lang="fr-BE" sz="2000" dirty="0" err="1"/>
              <a:t>gemeente</a:t>
            </a:r>
            <a:endParaRPr lang="fr-BE" sz="2000" dirty="0"/>
          </a:p>
          <a:p>
            <a:pPr>
              <a:lnSpc>
                <a:spcPct val="100000"/>
              </a:lnSpc>
              <a:buFont typeface="Wingdings" panose="05000000000000000000" pitchFamily="2" charset="2"/>
              <a:buChar char="§"/>
            </a:pPr>
            <a:r>
              <a:rPr lang="fr-BE" sz="2000" dirty="0" err="1"/>
              <a:t>vindplaats</a:t>
            </a:r>
            <a:r>
              <a:rPr lang="fr-BE" sz="2000" dirty="0"/>
              <a:t> </a:t>
            </a:r>
            <a:r>
              <a:rPr lang="fr-BE" sz="2000" dirty="0" err="1"/>
              <a:t>modeldocument</a:t>
            </a:r>
            <a:r>
              <a:rPr lang="fr-BE" sz="2000" dirty="0"/>
              <a:t>? </a:t>
            </a:r>
            <a:r>
              <a:rPr lang="fr-BE" sz="2000" dirty="0">
                <a:hlinkClick r:id="rId2"/>
              </a:rPr>
              <a:t>www.leif.be</a:t>
            </a:r>
            <a:r>
              <a:rPr lang="fr-BE" sz="2000" dirty="0"/>
              <a:t> </a:t>
            </a:r>
            <a:endParaRPr lang="nl-BE" sz="2000" dirty="0"/>
          </a:p>
          <a:p>
            <a:pPr>
              <a:lnSpc>
                <a:spcPct val="100000"/>
              </a:lnSpc>
              <a:buFontTx/>
              <a:buChar char="-"/>
            </a:pPr>
            <a:endParaRPr lang="nl-BE" sz="2000" dirty="0"/>
          </a:p>
          <a:p>
            <a:pPr marL="0" indent="0">
              <a:lnSpc>
                <a:spcPct val="100000"/>
              </a:lnSpc>
              <a:buNone/>
            </a:pPr>
            <a:r>
              <a:rPr lang="nl-BE" sz="2000" b="1" dirty="0"/>
              <a:t>TIP: </a:t>
            </a:r>
            <a:r>
              <a:rPr lang="nl-BE" sz="2000" dirty="0"/>
              <a:t>naast jouw eigen exemplaar, geef je het best een exemplaar aan je arts, je vertegenwoordiger of je familieleden.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13625780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Title 3"/>
          <p:cNvSpPr>
            <a:spLocks noGrp="1"/>
          </p:cNvSpPr>
          <p:nvPr>
            <p:ph type="title"/>
          </p:nvPr>
        </p:nvSpPr>
        <p:spPr/>
        <p:txBody>
          <a:bodyPr>
            <a:normAutofit/>
          </a:bodyPr>
          <a:lstStyle/>
          <a:p>
            <a:r>
              <a:rPr lang="nl-NL" sz="3200" dirty="0">
                <a:solidFill>
                  <a:srgbClr val="01BBC7"/>
                </a:solidFill>
              </a:rPr>
              <a:t>2. Voorafgaande wilsverklaring euthanasie</a:t>
            </a:r>
          </a:p>
        </p:txBody>
      </p:sp>
      <p:sp>
        <p:nvSpPr>
          <p:cNvPr id="5" name="Content Placeholder 4"/>
          <p:cNvSpPr>
            <a:spLocks noGrp="1"/>
          </p:cNvSpPr>
          <p:nvPr>
            <p:ph idx="1"/>
          </p:nvPr>
        </p:nvSpPr>
        <p:spPr>
          <a:xfrm>
            <a:off x="406594" y="1690688"/>
            <a:ext cx="11614688" cy="4351338"/>
          </a:xfrm>
        </p:spPr>
        <p:txBody>
          <a:bodyPr>
            <a:normAutofit fontScale="92500" lnSpcReduction="10000"/>
          </a:bodyPr>
          <a:lstStyle/>
          <a:p>
            <a:pPr>
              <a:lnSpc>
                <a:spcPct val="100000"/>
              </a:lnSpc>
              <a:buFont typeface="Wingdings" panose="05000000000000000000" pitchFamily="2" charset="2"/>
              <a:buChar char="§"/>
            </a:pPr>
            <a:r>
              <a:rPr lang="nl-BE" sz="2000" dirty="0"/>
              <a:t>Kan je enkel opstellen indien je euthanasie wenst als je in een </a:t>
            </a:r>
            <a:r>
              <a:rPr lang="nl-BE" sz="2000" b="1" dirty="0"/>
              <a:t>onomkeerbare comateuze toestand </a:t>
            </a:r>
            <a:r>
              <a:rPr lang="nl-BE" sz="2000" dirty="0"/>
              <a:t>zou verkeren. </a:t>
            </a:r>
          </a:p>
          <a:p>
            <a:pPr marL="0" indent="0">
              <a:lnSpc>
                <a:spcPct val="100000"/>
              </a:lnSpc>
              <a:buNone/>
            </a:pPr>
            <a:r>
              <a:rPr lang="nl-BE" sz="2000" dirty="0"/>
              <a:t>	</a:t>
            </a:r>
            <a:r>
              <a:rPr lang="nl-BE" sz="2000" b="1" dirty="0">
                <a:solidFill>
                  <a:schemeClr val="accent1">
                    <a:lumMod val="75000"/>
                  </a:schemeClr>
                </a:solidFill>
              </a:rPr>
              <a:t>!</a:t>
            </a:r>
            <a:r>
              <a:rPr lang="nl-BE" sz="2000" dirty="0">
                <a:solidFill>
                  <a:schemeClr val="accent1">
                    <a:lumMod val="75000"/>
                  </a:schemeClr>
                </a:solidFill>
              </a:rPr>
              <a:t> </a:t>
            </a:r>
            <a:r>
              <a:rPr lang="nl-BE" sz="1700" dirty="0">
                <a:solidFill>
                  <a:schemeClr val="accent1">
                    <a:lumMod val="75000"/>
                  </a:schemeClr>
                </a:solidFill>
              </a:rPr>
              <a:t>Je kan dus niet op voorhand aangeven dat je euthanasie wenst voor andere gevallen dan een coma. </a:t>
            </a:r>
            <a:endParaRPr lang="nl-BE" sz="2000" dirty="0">
              <a:solidFill>
                <a:schemeClr val="accent1">
                  <a:lumMod val="75000"/>
                </a:schemeClr>
              </a:solidFill>
            </a:endParaRPr>
          </a:p>
          <a:p>
            <a:pPr>
              <a:lnSpc>
                <a:spcPct val="100000"/>
              </a:lnSpc>
              <a:buFont typeface="Wingdings" panose="05000000000000000000" pitchFamily="2" charset="2"/>
              <a:buChar char="§"/>
            </a:pPr>
            <a:r>
              <a:rPr lang="nl-BE" sz="2000" b="1" dirty="0"/>
              <a:t>Twee getuigen </a:t>
            </a:r>
            <a:r>
              <a:rPr lang="nl-BE" sz="2000" dirty="0"/>
              <a:t>moeten de wilsverklaring mee ondertekenen en bovendien is de wilsverklaring </a:t>
            </a:r>
            <a:r>
              <a:rPr lang="nl-BE" sz="2000" b="1" dirty="0"/>
              <a:t>onbeperkt</a:t>
            </a:r>
            <a:r>
              <a:rPr lang="nl-BE" sz="2000" dirty="0"/>
              <a:t> geldig na het opstellen ervan. Je zal de verklaring dus niet moeten hernieuwen.</a:t>
            </a:r>
          </a:p>
          <a:p>
            <a:pPr>
              <a:lnSpc>
                <a:spcPct val="100000"/>
              </a:lnSpc>
              <a:buFont typeface="Wingdings" panose="05000000000000000000" pitchFamily="2" charset="2"/>
              <a:buChar char="§"/>
            </a:pPr>
            <a:r>
              <a:rPr lang="nl-BE" sz="2000" dirty="0"/>
              <a:t>Een vertrouwenspersoon kan aangesteld worden om de arts in te lichten over de euthanasieverklaring indien de patiënt zelf niet meer in staat is om dat zelf te doen. </a:t>
            </a:r>
          </a:p>
          <a:p>
            <a:pPr>
              <a:lnSpc>
                <a:spcPct val="100000"/>
              </a:lnSpc>
              <a:buFont typeface="Wingdings" panose="05000000000000000000" pitchFamily="2" charset="2"/>
              <a:buChar char="§"/>
            </a:pPr>
            <a:r>
              <a:rPr lang="nl-BE" sz="2000" dirty="0"/>
              <a:t>De arts = </a:t>
            </a:r>
            <a:r>
              <a:rPr lang="nl-BE" sz="2000" b="1" dirty="0"/>
              <a:t>niet verplicht </a:t>
            </a:r>
            <a:r>
              <a:rPr lang="nl-BE" sz="2000" dirty="0"/>
              <a:t>om jouw richtlijnen te volgen. Hij kan weigeren om euthanasie uit te voeren. </a:t>
            </a:r>
          </a:p>
          <a:p>
            <a:pPr marL="0" indent="0">
              <a:lnSpc>
                <a:spcPct val="100000"/>
              </a:lnSpc>
              <a:buNone/>
            </a:pPr>
            <a:r>
              <a:rPr lang="nl-BE" sz="1600" dirty="0"/>
              <a:t>	</a:t>
            </a:r>
            <a:r>
              <a:rPr lang="nl-BE" sz="1700" dirty="0">
                <a:solidFill>
                  <a:schemeClr val="accent1">
                    <a:lumMod val="75000"/>
                  </a:schemeClr>
                </a:solidFill>
              </a:rPr>
              <a:t>In zo’n geval zal de door jou aangeduide vertrouwenspersoon een beroep moeten doen op een andere arts. Die 	wilsverklaring kan je kosteloos laten registreren bij de gemeente, maar het blijft van belang om je behandelende 	arts op de hoogte te brengen van het bestaan van zo’n wilsverklaring.</a:t>
            </a:r>
          </a:p>
          <a:p>
            <a:pPr>
              <a:lnSpc>
                <a:spcPct val="100000"/>
              </a:lnSpc>
              <a:buFont typeface="Wingdings" panose="05000000000000000000" pitchFamily="2" charset="2"/>
              <a:buChar char="§"/>
            </a:pPr>
            <a:r>
              <a:rPr lang="nl-BE" sz="2000" dirty="0">
                <a:solidFill>
                  <a:srgbClr val="304753"/>
                </a:solidFill>
              </a:rPr>
              <a:t>De vorm waaraan zo'n wilsverklaring moet beantwoorden, is </a:t>
            </a:r>
            <a:r>
              <a:rPr lang="nl-BE" sz="2000" b="1" dirty="0">
                <a:solidFill>
                  <a:srgbClr val="304753"/>
                </a:solidFill>
              </a:rPr>
              <a:t>wettelijk vastgelegd</a:t>
            </a:r>
            <a:r>
              <a:rPr lang="nl-BE" sz="2000" dirty="0">
                <a:solidFill>
                  <a:srgbClr val="304753"/>
                </a:solidFill>
              </a:rPr>
              <a:t>.</a:t>
            </a:r>
          </a:p>
          <a:p>
            <a:pPr>
              <a:lnSpc>
                <a:spcPct val="100000"/>
              </a:lnSpc>
              <a:buFont typeface="Wingdings" panose="05000000000000000000" pitchFamily="2" charset="2"/>
              <a:buChar char="§"/>
            </a:pPr>
            <a:r>
              <a:rPr lang="fr-BE" sz="2000" dirty="0" err="1">
                <a:solidFill>
                  <a:srgbClr val="304753"/>
                </a:solidFill>
              </a:rPr>
              <a:t>Modeldocument</a:t>
            </a:r>
            <a:r>
              <a:rPr lang="fr-BE" sz="2000" dirty="0">
                <a:solidFill>
                  <a:srgbClr val="304753"/>
                </a:solidFill>
              </a:rPr>
              <a:t>: </a:t>
            </a:r>
            <a:r>
              <a:rPr lang="fr-BE" sz="2000" dirty="0">
                <a:solidFill>
                  <a:srgbClr val="304753"/>
                </a:solidFill>
                <a:hlinkClick r:id="rId2"/>
              </a:rPr>
              <a:t>www.leif.be</a:t>
            </a:r>
            <a:r>
              <a:rPr lang="fr-BE" sz="2000" dirty="0">
                <a:solidFill>
                  <a:srgbClr val="304753"/>
                </a:solidFill>
              </a:rPr>
              <a:t> </a:t>
            </a:r>
            <a:endParaRPr lang="nl-BE" sz="2000" dirty="0">
              <a:solidFill>
                <a:srgbClr val="304753"/>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21894860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Title 3"/>
          <p:cNvSpPr>
            <a:spLocks noGrp="1"/>
          </p:cNvSpPr>
          <p:nvPr>
            <p:ph type="title"/>
          </p:nvPr>
        </p:nvSpPr>
        <p:spPr/>
        <p:txBody>
          <a:bodyPr>
            <a:normAutofit/>
          </a:bodyPr>
          <a:lstStyle/>
          <a:p>
            <a:r>
              <a:rPr lang="nl-NL" sz="3200" dirty="0">
                <a:solidFill>
                  <a:srgbClr val="01BBC7"/>
                </a:solidFill>
              </a:rPr>
              <a:t>3. De verklaring voor orgaandonatie </a:t>
            </a:r>
          </a:p>
        </p:txBody>
      </p:sp>
      <p:sp>
        <p:nvSpPr>
          <p:cNvPr id="5" name="Content Placeholder 4"/>
          <p:cNvSpPr>
            <a:spLocks noGrp="1"/>
          </p:cNvSpPr>
          <p:nvPr>
            <p:ph idx="1"/>
          </p:nvPr>
        </p:nvSpPr>
        <p:spPr>
          <a:xfrm>
            <a:off x="406594" y="1690688"/>
            <a:ext cx="11614688" cy="4351338"/>
          </a:xfrm>
        </p:spPr>
        <p:txBody>
          <a:bodyPr>
            <a:normAutofit/>
          </a:bodyPr>
          <a:lstStyle/>
          <a:p>
            <a:pPr>
              <a:lnSpc>
                <a:spcPct val="100000"/>
              </a:lnSpc>
              <a:buFont typeface="Wingdings" panose="05000000000000000000" pitchFamily="2" charset="2"/>
              <a:buChar char="§"/>
            </a:pPr>
            <a:r>
              <a:rPr lang="nl-BE" sz="2000" dirty="0">
                <a:solidFill>
                  <a:srgbClr val="304753"/>
                </a:solidFill>
              </a:rPr>
              <a:t>document waarbij je een keuze voor orgaandonatie officieel bekendmaakt. </a:t>
            </a:r>
          </a:p>
          <a:p>
            <a:pPr>
              <a:lnSpc>
                <a:spcPct val="100000"/>
              </a:lnSpc>
              <a:buFont typeface="Wingdings" panose="05000000000000000000" pitchFamily="2" charset="2"/>
              <a:buChar char="§"/>
            </a:pPr>
            <a:r>
              <a:rPr lang="nl-BE" sz="2000" dirty="0">
                <a:solidFill>
                  <a:srgbClr val="304753"/>
                </a:solidFill>
              </a:rPr>
              <a:t>In België worden de organen van de overledene automatisch aangewend om iemands leven te redden, tenzij je dat </a:t>
            </a:r>
            <a:r>
              <a:rPr lang="nl-BE" sz="2000" b="1" dirty="0">
                <a:solidFill>
                  <a:srgbClr val="304753"/>
                </a:solidFill>
              </a:rPr>
              <a:t>schriftelijk</a:t>
            </a:r>
            <a:r>
              <a:rPr lang="nl-BE" sz="2000" dirty="0">
                <a:solidFill>
                  <a:srgbClr val="304753"/>
                </a:solidFill>
              </a:rPr>
              <a:t> en </a:t>
            </a:r>
            <a:r>
              <a:rPr lang="nl-BE" sz="2000" b="1" dirty="0">
                <a:solidFill>
                  <a:srgbClr val="304753"/>
                </a:solidFill>
              </a:rPr>
              <a:t>uitdrukkelijk</a:t>
            </a:r>
            <a:r>
              <a:rPr lang="nl-BE" sz="2000" dirty="0">
                <a:solidFill>
                  <a:srgbClr val="304753"/>
                </a:solidFill>
              </a:rPr>
              <a:t> hebt geweigerd. </a:t>
            </a:r>
          </a:p>
          <a:p>
            <a:pPr>
              <a:lnSpc>
                <a:spcPct val="100000"/>
              </a:lnSpc>
              <a:buFont typeface="Wingdings" panose="05000000000000000000" pitchFamily="2" charset="2"/>
              <a:buChar char="§"/>
            </a:pPr>
            <a:r>
              <a:rPr lang="nl-BE" sz="2000" dirty="0">
                <a:solidFill>
                  <a:srgbClr val="304753"/>
                </a:solidFill>
              </a:rPr>
              <a:t>Sinds 1 juli 2020: ruimere keuzemogelijkheden. Voortaan kan je vier beslissingen met betrekking tot de donatie van menselijk lichaamsmateriaal na overlijden vastleggen.</a:t>
            </a:r>
          </a:p>
          <a:p>
            <a:pPr marL="0" indent="0">
              <a:lnSpc>
                <a:spcPct val="100000"/>
              </a:lnSpc>
              <a:buNone/>
            </a:pPr>
            <a:r>
              <a:rPr lang="nl-BE" sz="2000" dirty="0">
                <a:solidFill>
                  <a:srgbClr val="304753"/>
                </a:solidFill>
              </a:rPr>
              <a:t>	</a:t>
            </a:r>
            <a:r>
              <a:rPr lang="nl-BE" sz="1800" dirty="0">
                <a:solidFill>
                  <a:schemeClr val="bg2">
                    <a:lumMod val="75000"/>
                  </a:schemeClr>
                </a:solidFill>
              </a:rPr>
              <a:t>Zo zal je kunnen aanduiden of je wel dan niet instemt met orgaan-, weefsel- of </a:t>
            </a:r>
            <a:r>
              <a:rPr lang="nl-BE" sz="1800" dirty="0" err="1">
                <a:solidFill>
                  <a:schemeClr val="bg2">
                    <a:lumMod val="75000"/>
                  </a:schemeClr>
                </a:solidFill>
              </a:rPr>
              <a:t>celdonatie</a:t>
            </a:r>
            <a:r>
              <a:rPr lang="nl-BE" sz="1800" dirty="0">
                <a:solidFill>
                  <a:schemeClr val="bg2">
                    <a:lumMod val="75000"/>
                  </a:schemeClr>
                </a:solidFill>
              </a:rPr>
              <a:t> voor 	wetenschappelijk onderzoek of ontwikkeling van nieuwe behandelingen.   </a:t>
            </a:r>
          </a:p>
          <a:p>
            <a:pPr>
              <a:lnSpc>
                <a:spcPct val="100000"/>
              </a:lnSpc>
              <a:buFont typeface="Wingdings" panose="05000000000000000000" pitchFamily="2" charset="2"/>
              <a:buChar char="§"/>
            </a:pPr>
            <a:r>
              <a:rPr lang="fr-BE" sz="2000" dirty="0" err="1">
                <a:solidFill>
                  <a:srgbClr val="304753"/>
                </a:solidFill>
              </a:rPr>
              <a:t>Registratie</a:t>
            </a:r>
            <a:r>
              <a:rPr lang="fr-BE" sz="2000" dirty="0">
                <a:solidFill>
                  <a:srgbClr val="304753"/>
                </a:solidFill>
              </a:rPr>
              <a:t>: </a:t>
            </a:r>
            <a:r>
              <a:rPr lang="nl-BE" sz="2000" dirty="0">
                <a:solidFill>
                  <a:srgbClr val="304753"/>
                </a:solidFill>
              </a:rPr>
              <a:t> gemeente, maar sinds 1 juli 2020 ook bij de huisarts of online : </a:t>
            </a:r>
            <a:r>
              <a:rPr lang="nl-BE" sz="2000" dirty="0">
                <a:solidFill>
                  <a:srgbClr val="304753"/>
                </a:solidFill>
                <a:hlinkClick r:id="rId2"/>
              </a:rPr>
              <a:t>www.mijngezondheid.be</a:t>
            </a:r>
            <a:endParaRPr lang="nl-BE" sz="2000" dirty="0">
              <a:solidFill>
                <a:srgbClr val="304753"/>
              </a:solidFill>
            </a:endParaRPr>
          </a:p>
          <a:p>
            <a:pPr>
              <a:lnSpc>
                <a:spcPct val="100000"/>
              </a:lnSpc>
              <a:buFont typeface="Wingdings" panose="05000000000000000000" pitchFamily="2" charset="2"/>
              <a:buChar char="§"/>
            </a:pPr>
            <a:r>
              <a:rPr lang="fr-BE" sz="2000" dirty="0" err="1">
                <a:solidFill>
                  <a:srgbClr val="304753"/>
                </a:solidFill>
              </a:rPr>
              <a:t>Modeldocument</a:t>
            </a:r>
            <a:r>
              <a:rPr lang="fr-BE" sz="2000" dirty="0">
                <a:solidFill>
                  <a:srgbClr val="304753"/>
                </a:solidFill>
              </a:rPr>
              <a:t>: </a:t>
            </a:r>
            <a:r>
              <a:rPr lang="fr-BE" sz="2000" dirty="0" err="1">
                <a:solidFill>
                  <a:srgbClr val="304753"/>
                </a:solidFill>
              </a:rPr>
              <a:t>ook</a:t>
            </a:r>
            <a:r>
              <a:rPr lang="fr-BE" sz="2000" dirty="0">
                <a:solidFill>
                  <a:srgbClr val="304753"/>
                </a:solidFill>
              </a:rPr>
              <a:t> </a:t>
            </a:r>
            <a:r>
              <a:rPr lang="fr-BE" sz="2000" dirty="0" err="1">
                <a:solidFill>
                  <a:srgbClr val="304753"/>
                </a:solidFill>
              </a:rPr>
              <a:t>terug</a:t>
            </a:r>
            <a:r>
              <a:rPr lang="fr-BE" sz="2000" dirty="0">
                <a:solidFill>
                  <a:srgbClr val="304753"/>
                </a:solidFill>
              </a:rPr>
              <a:t> te </a:t>
            </a:r>
            <a:r>
              <a:rPr lang="fr-BE" sz="2000" dirty="0" err="1">
                <a:solidFill>
                  <a:srgbClr val="304753"/>
                </a:solidFill>
              </a:rPr>
              <a:t>vinden</a:t>
            </a:r>
            <a:r>
              <a:rPr lang="fr-BE" sz="2000" dirty="0">
                <a:solidFill>
                  <a:srgbClr val="304753"/>
                </a:solidFill>
              </a:rPr>
              <a:t> op </a:t>
            </a:r>
            <a:r>
              <a:rPr lang="fr-BE" sz="2000" dirty="0">
                <a:solidFill>
                  <a:srgbClr val="304753"/>
                </a:solidFill>
                <a:hlinkClick r:id="rId3"/>
              </a:rPr>
              <a:t>www.leif.be</a:t>
            </a:r>
            <a:r>
              <a:rPr lang="fr-BE" sz="2000" dirty="0">
                <a:solidFill>
                  <a:srgbClr val="304753"/>
                </a:solidFill>
              </a:rPr>
              <a:t> </a:t>
            </a:r>
            <a:endParaRPr lang="nl-BE" sz="2000" dirty="0">
              <a:solidFill>
                <a:srgbClr val="304753"/>
              </a:solidFill>
            </a:endParaRPr>
          </a:p>
          <a:p>
            <a:pPr>
              <a:lnSpc>
                <a:spcPct val="100000"/>
              </a:lnSpc>
              <a:buFont typeface="Wingdings" panose="05000000000000000000" pitchFamily="2" charset="2"/>
              <a:buChar char="§"/>
            </a:pPr>
            <a:endParaRPr lang="nl-BE" sz="2000" dirty="0">
              <a:solidFill>
                <a:srgbClr val="304753"/>
              </a:solidFill>
            </a:endParaRPr>
          </a:p>
          <a:p>
            <a:pPr>
              <a:lnSpc>
                <a:spcPct val="100000"/>
              </a:lnSpc>
              <a:buFont typeface="Wingdings" panose="05000000000000000000" pitchFamily="2" charset="2"/>
              <a:buChar char="§"/>
            </a:pPr>
            <a:endParaRPr lang="nl-BE" sz="2000" dirty="0">
              <a:solidFill>
                <a:srgbClr val="304753"/>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26071172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Title 3"/>
          <p:cNvSpPr>
            <a:spLocks noGrp="1"/>
          </p:cNvSpPr>
          <p:nvPr>
            <p:ph type="title"/>
          </p:nvPr>
        </p:nvSpPr>
        <p:spPr/>
        <p:txBody>
          <a:bodyPr>
            <a:normAutofit/>
          </a:bodyPr>
          <a:lstStyle/>
          <a:p>
            <a:r>
              <a:rPr lang="nl-NL" sz="3200" dirty="0">
                <a:solidFill>
                  <a:srgbClr val="01BBC7"/>
                </a:solidFill>
              </a:rPr>
              <a:t>4. </a:t>
            </a:r>
            <a:r>
              <a:rPr lang="nl-BE" sz="3200" dirty="0">
                <a:solidFill>
                  <a:srgbClr val="01BBC7"/>
                </a:solidFill>
              </a:rPr>
              <a:t>De verklaring inzake de wijze van teraardebestelling </a:t>
            </a:r>
            <a:endParaRPr lang="nl-NL" sz="3200" dirty="0">
              <a:solidFill>
                <a:srgbClr val="01BBC7"/>
              </a:solidFill>
            </a:endParaRPr>
          </a:p>
        </p:txBody>
      </p:sp>
      <p:sp>
        <p:nvSpPr>
          <p:cNvPr id="5" name="Content Placeholder 4"/>
          <p:cNvSpPr>
            <a:spLocks noGrp="1"/>
          </p:cNvSpPr>
          <p:nvPr>
            <p:ph idx="1"/>
          </p:nvPr>
        </p:nvSpPr>
        <p:spPr>
          <a:xfrm>
            <a:off x="406594" y="1690688"/>
            <a:ext cx="11614688" cy="4351338"/>
          </a:xfrm>
        </p:spPr>
        <p:txBody>
          <a:bodyPr>
            <a:normAutofit/>
          </a:bodyPr>
          <a:lstStyle/>
          <a:p>
            <a:pPr>
              <a:lnSpc>
                <a:spcPct val="100000"/>
              </a:lnSpc>
              <a:buFont typeface="Wingdings" panose="05000000000000000000" pitchFamily="2" charset="2"/>
              <a:buChar char="§"/>
            </a:pPr>
            <a:r>
              <a:rPr lang="nl-BE" sz="2000" dirty="0">
                <a:solidFill>
                  <a:srgbClr val="304753"/>
                </a:solidFill>
              </a:rPr>
              <a:t>Gebruik je om je keuze rond je uitvaart bekend te maken. </a:t>
            </a:r>
          </a:p>
          <a:p>
            <a:pPr>
              <a:lnSpc>
                <a:spcPct val="100000"/>
              </a:lnSpc>
              <a:buFont typeface="Wingdings" panose="05000000000000000000" pitchFamily="2" charset="2"/>
              <a:buChar char="§"/>
            </a:pPr>
            <a:r>
              <a:rPr lang="nl-BE" sz="2000" dirty="0">
                <a:solidFill>
                  <a:srgbClr val="304753"/>
                </a:solidFill>
              </a:rPr>
              <a:t>Zowel de artsen, familieleden als de begrafenisondernemer zijn verplicht om je wensen te eerbiedigen. </a:t>
            </a:r>
          </a:p>
          <a:p>
            <a:pPr>
              <a:lnSpc>
                <a:spcPct val="100000"/>
              </a:lnSpc>
              <a:buFont typeface="Wingdings" panose="05000000000000000000" pitchFamily="2" charset="2"/>
              <a:buChar char="§"/>
            </a:pPr>
            <a:r>
              <a:rPr lang="nl-BE" sz="2000" b="1" dirty="0">
                <a:solidFill>
                  <a:srgbClr val="304753"/>
                </a:solidFill>
              </a:rPr>
              <a:t>Best registreren bij de gemeente </a:t>
            </a:r>
            <a:r>
              <a:rPr lang="nl-BE" sz="2000" dirty="0">
                <a:solidFill>
                  <a:srgbClr val="304753"/>
                </a:solidFill>
              </a:rPr>
              <a:t>zodat er efficiënt kan nagegaan worden wat de wensen waren van de overledene. </a:t>
            </a:r>
          </a:p>
          <a:p>
            <a:pPr marL="457200" lvl="1" indent="0">
              <a:lnSpc>
                <a:spcPct val="100000"/>
              </a:lnSpc>
              <a:buNone/>
            </a:pPr>
            <a:r>
              <a:rPr lang="nl-BE" sz="1600" dirty="0">
                <a:solidFill>
                  <a:schemeClr val="accent1">
                    <a:lumMod val="75000"/>
                  </a:schemeClr>
                </a:solidFill>
              </a:rPr>
              <a:t>De wensen rond de uitvaart bekendmaken via een testament kan, maar is niet wenselijk. Vaak worden testamenten immers pas behandeld na de begrafenis van de overledene…</a:t>
            </a:r>
          </a:p>
          <a:p>
            <a:pPr>
              <a:lnSpc>
                <a:spcPct val="100000"/>
              </a:lnSpc>
              <a:buFont typeface="Wingdings" panose="05000000000000000000" pitchFamily="2" charset="2"/>
              <a:buChar char="§"/>
            </a:pPr>
            <a:endParaRPr lang="nl-BE" sz="2000" dirty="0">
              <a:solidFill>
                <a:srgbClr val="304753"/>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28167642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Title 3"/>
          <p:cNvSpPr>
            <a:spLocks noGrp="1"/>
          </p:cNvSpPr>
          <p:nvPr>
            <p:ph type="title"/>
          </p:nvPr>
        </p:nvSpPr>
        <p:spPr/>
        <p:txBody>
          <a:bodyPr>
            <a:normAutofit/>
          </a:bodyPr>
          <a:lstStyle/>
          <a:p>
            <a:r>
              <a:rPr lang="nl-NL" sz="3200" dirty="0">
                <a:solidFill>
                  <a:srgbClr val="01BBC7"/>
                </a:solidFill>
              </a:rPr>
              <a:t>5. </a:t>
            </a:r>
            <a:r>
              <a:rPr lang="nl-BE" sz="3200" dirty="0">
                <a:solidFill>
                  <a:srgbClr val="01BBC7"/>
                </a:solidFill>
              </a:rPr>
              <a:t>De lichaamsschenking aan de wetenschap</a:t>
            </a:r>
            <a:endParaRPr lang="nl-NL" sz="3200" dirty="0">
              <a:solidFill>
                <a:srgbClr val="01BBC7"/>
              </a:solidFill>
            </a:endParaRPr>
          </a:p>
        </p:txBody>
      </p:sp>
      <p:sp>
        <p:nvSpPr>
          <p:cNvPr id="5" name="Content Placeholder 4"/>
          <p:cNvSpPr>
            <a:spLocks noGrp="1"/>
          </p:cNvSpPr>
          <p:nvPr>
            <p:ph idx="1"/>
          </p:nvPr>
        </p:nvSpPr>
        <p:spPr>
          <a:xfrm>
            <a:off x="406594" y="1690688"/>
            <a:ext cx="11614688" cy="4351338"/>
          </a:xfrm>
        </p:spPr>
        <p:txBody>
          <a:bodyPr>
            <a:normAutofit/>
          </a:bodyPr>
          <a:lstStyle/>
          <a:p>
            <a:pPr>
              <a:lnSpc>
                <a:spcPct val="100000"/>
              </a:lnSpc>
              <a:buFont typeface="Wingdings" panose="05000000000000000000" pitchFamily="2" charset="2"/>
              <a:buChar char="§"/>
            </a:pPr>
            <a:r>
              <a:rPr lang="nl-BE" sz="2000" dirty="0">
                <a:solidFill>
                  <a:srgbClr val="304753"/>
                </a:solidFill>
              </a:rPr>
              <a:t>lichaamsschenking aan de wetenschap is noodzakelijk voor de vorming van onze toekomstige artsen en voor onderzoek naar nieuwe technieken. </a:t>
            </a:r>
          </a:p>
          <a:p>
            <a:pPr>
              <a:lnSpc>
                <a:spcPct val="100000"/>
              </a:lnSpc>
              <a:buFont typeface="Wingdings" panose="05000000000000000000" pitchFamily="2" charset="2"/>
              <a:buChar char="§"/>
            </a:pPr>
            <a:r>
              <a:rPr lang="nl-BE" sz="2000" dirty="0">
                <a:solidFill>
                  <a:srgbClr val="304753"/>
                </a:solidFill>
              </a:rPr>
              <a:t>Iedere wilsbekwame persoon kan hiervoor </a:t>
            </a:r>
            <a:r>
              <a:rPr lang="nl-BE" sz="2000" b="1" dirty="0">
                <a:solidFill>
                  <a:srgbClr val="304753"/>
                </a:solidFill>
              </a:rPr>
              <a:t>contact opnemen met een medische faculteit </a:t>
            </a:r>
            <a:r>
              <a:rPr lang="nl-BE" sz="2000" dirty="0">
                <a:solidFill>
                  <a:srgbClr val="304753"/>
                </a:solidFill>
              </a:rPr>
              <a:t>naar keuze. </a:t>
            </a:r>
          </a:p>
          <a:p>
            <a:pPr marL="0" indent="0">
              <a:lnSpc>
                <a:spcPct val="100000"/>
              </a:lnSpc>
              <a:buNone/>
            </a:pPr>
            <a:r>
              <a:rPr lang="nl-BE" sz="2000" dirty="0">
                <a:solidFill>
                  <a:srgbClr val="304753"/>
                </a:solidFill>
              </a:rPr>
              <a:t>	</a:t>
            </a:r>
            <a:r>
              <a:rPr lang="nl-BE" sz="1800" dirty="0">
                <a:solidFill>
                  <a:schemeClr val="accent1">
                    <a:lumMod val="75000"/>
                  </a:schemeClr>
                </a:solidFill>
              </a:rPr>
              <a:t>Zal je informeren over de te ondernemen stappen en zal je een document als voorbeeld ter 	beschikking stellen, om het lichaam aan de wetenschap te kunnen schenken. </a:t>
            </a:r>
          </a:p>
          <a:p>
            <a:pPr>
              <a:lnSpc>
                <a:spcPct val="100000"/>
              </a:lnSpc>
              <a:buFont typeface="Wingdings" panose="05000000000000000000" pitchFamily="2" charset="2"/>
              <a:buChar char="§"/>
            </a:pPr>
            <a:r>
              <a:rPr lang="nl-BE" sz="2000" dirty="0">
                <a:solidFill>
                  <a:srgbClr val="304753"/>
                </a:solidFill>
              </a:rPr>
              <a:t>Document moet handgeschreven, gedateerd en ondertekend te worden door de schenker. Het vermeldt ook de modaliteiten over wat er achteraf met het lichaam moet gebeuren (religieuze dienst, crematie…)</a:t>
            </a:r>
          </a:p>
          <a:p>
            <a:pPr>
              <a:lnSpc>
                <a:spcPct val="100000"/>
              </a:lnSpc>
              <a:buFont typeface="Wingdings" panose="05000000000000000000" pitchFamily="2" charset="2"/>
              <a:buChar char="§"/>
            </a:pPr>
            <a:r>
              <a:rPr lang="fr-BE" sz="2000" dirty="0" err="1">
                <a:solidFill>
                  <a:srgbClr val="304753"/>
                </a:solidFill>
              </a:rPr>
              <a:t>Zie</a:t>
            </a:r>
            <a:r>
              <a:rPr lang="fr-BE" sz="2000" dirty="0">
                <a:solidFill>
                  <a:srgbClr val="304753"/>
                </a:solidFill>
              </a:rPr>
              <a:t> </a:t>
            </a:r>
            <a:r>
              <a:rPr lang="fr-BE" sz="2000" dirty="0" err="1">
                <a:solidFill>
                  <a:srgbClr val="304753"/>
                </a:solidFill>
              </a:rPr>
              <a:t>voorbeeld</a:t>
            </a:r>
            <a:r>
              <a:rPr lang="fr-BE" sz="2000" dirty="0">
                <a:solidFill>
                  <a:srgbClr val="304753"/>
                </a:solidFill>
              </a:rPr>
              <a:t> op </a:t>
            </a:r>
            <a:r>
              <a:rPr lang="fr-BE" sz="2000" dirty="0">
                <a:solidFill>
                  <a:srgbClr val="304753"/>
                </a:solidFill>
                <a:hlinkClick r:id="rId2"/>
              </a:rPr>
              <a:t>www.leif.be</a:t>
            </a:r>
            <a:r>
              <a:rPr lang="fr-BE" sz="2000" dirty="0">
                <a:solidFill>
                  <a:srgbClr val="304753"/>
                </a:solidFill>
              </a:rPr>
              <a:t> </a:t>
            </a:r>
            <a:endParaRPr lang="nl-BE" sz="2000" dirty="0">
              <a:solidFill>
                <a:srgbClr val="304753"/>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829999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BC96C-9732-414E-A02E-B6EF1B140A58}"/>
              </a:ext>
            </a:extLst>
          </p:cNvPr>
          <p:cNvSpPr>
            <a:spLocks noGrp="1"/>
          </p:cNvSpPr>
          <p:nvPr>
            <p:ph type="title"/>
          </p:nvPr>
        </p:nvSpPr>
        <p:spPr/>
        <p:txBody>
          <a:bodyPr/>
          <a:lstStyle/>
          <a:p>
            <a:r>
              <a:rPr lang="fr-BE" dirty="0"/>
              <a:t>Het </a:t>
            </a:r>
            <a:r>
              <a:rPr lang="fr-BE" dirty="0" err="1"/>
              <a:t>bewind</a:t>
            </a:r>
            <a:endParaRPr lang="nl-BE" dirty="0"/>
          </a:p>
        </p:txBody>
      </p:sp>
      <p:sp>
        <p:nvSpPr>
          <p:cNvPr id="3" name="Content Placeholder 2">
            <a:extLst>
              <a:ext uri="{FF2B5EF4-FFF2-40B4-BE49-F238E27FC236}">
                <a16:creationId xmlns:a16="http://schemas.microsoft.com/office/drawing/2014/main" id="{17CCCE55-5399-4B5B-84C0-CC946A30C6FB}"/>
              </a:ext>
            </a:extLst>
          </p:cNvPr>
          <p:cNvSpPr>
            <a:spLocks noGrp="1"/>
          </p:cNvSpPr>
          <p:nvPr>
            <p:ph idx="1"/>
          </p:nvPr>
        </p:nvSpPr>
        <p:spPr/>
        <p:txBody>
          <a:bodyPr>
            <a:normAutofit lnSpcReduction="10000"/>
          </a:bodyPr>
          <a:lstStyle/>
          <a:p>
            <a:pPr marL="0" indent="0">
              <a:buNone/>
            </a:pPr>
            <a:r>
              <a:rPr lang="nl-BE" dirty="0"/>
              <a:t>Het bewind is van toepassing op meerderjarigen (in principe) die door hun gezondheidstoestand volledig of gedeeltelijk, tijdelijk of definitief, zelf de belangen van hun vermogen niet behoorlijk kunnen waarnemen en waarvoor een maatregel individueel afgestemd moet worden. </a:t>
            </a:r>
          </a:p>
          <a:p>
            <a:pPr marL="0" indent="0">
              <a:buNone/>
            </a:pPr>
            <a:r>
              <a:rPr lang="nl-BE" b="1" dirty="0"/>
              <a:t>= gerechtelijk ingrijpen! </a:t>
            </a:r>
          </a:p>
          <a:p>
            <a:pPr marL="0" indent="0">
              <a:buNone/>
            </a:pPr>
            <a:endParaRPr lang="nl-BE" dirty="0"/>
          </a:p>
          <a:p>
            <a:r>
              <a:rPr lang="nl-BE" dirty="0"/>
              <a:t>Regelingen over het vermogen van de persoon</a:t>
            </a:r>
          </a:p>
          <a:p>
            <a:r>
              <a:rPr lang="nl-BE" dirty="0"/>
              <a:t>Regelingen over de zorg van een persoon </a:t>
            </a:r>
          </a:p>
          <a:p>
            <a:pPr marL="0" indent="0">
              <a:buNone/>
            </a:pPr>
            <a:r>
              <a:rPr lang="nl-BE" dirty="0">
                <a:solidFill>
                  <a:schemeClr val="bg2"/>
                </a:solidFill>
              </a:rPr>
              <a:t>Regelingen </a:t>
            </a:r>
            <a:r>
              <a:rPr lang="nl-BE" b="1" dirty="0">
                <a:solidFill>
                  <a:schemeClr val="bg2"/>
                </a:solidFill>
              </a:rPr>
              <a:t>op maat </a:t>
            </a:r>
            <a:r>
              <a:rPr lang="nl-BE" dirty="0">
                <a:solidFill>
                  <a:schemeClr val="bg2"/>
                </a:solidFill>
              </a:rPr>
              <a:t>van de te beschermen persoon, mogen niet verder reiken dan nodig. </a:t>
            </a:r>
          </a:p>
        </p:txBody>
      </p:sp>
    </p:spTree>
    <p:extLst>
      <p:ext uri="{BB962C8B-B14F-4D97-AF65-F5344CB8AC3E}">
        <p14:creationId xmlns:p14="http://schemas.microsoft.com/office/powerpoint/2010/main" val="23454978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373076" y="476672"/>
            <a:ext cx="11555572" cy="6264696"/>
          </a:xfrm>
          <a:prstGeom prst="rect">
            <a:avLst/>
          </a:prstGeom>
        </p:spPr>
        <p:txBody>
          <a:bodyPr anchor="t" anchorCtr="0">
            <a:normAutofit fontScale="90000"/>
          </a:bodyPr>
          <a:lstStyle/>
          <a:p>
            <a:pPr lvl="0" algn="ctr" defTabSz="914400">
              <a:lnSpc>
                <a:spcPct val="90000"/>
              </a:lnSpc>
              <a:spcBef>
                <a:spcPts val="1000"/>
              </a:spcBef>
              <a:buClr>
                <a:srgbClr val="90B6CB"/>
              </a:buClr>
            </a:pPr>
            <a:br>
              <a:rPr lang="nl-NL" sz="3600" b="1" dirty="0">
                <a:solidFill>
                  <a:schemeClr val="accent1">
                    <a:lumMod val="75000"/>
                  </a:schemeClr>
                </a:solidFill>
              </a:rPr>
            </a:br>
            <a:br>
              <a:rPr lang="nl-NL" sz="3600" b="1" dirty="0">
                <a:solidFill>
                  <a:schemeClr val="accent1">
                    <a:lumMod val="75000"/>
                  </a:schemeClr>
                </a:solidFill>
              </a:rPr>
            </a:br>
            <a:r>
              <a:rPr lang="nl-NL" sz="7200" b="1" dirty="0">
                <a:solidFill>
                  <a:srgbClr val="90B6CB"/>
                </a:solidFill>
              </a:rPr>
              <a:t>Vragen? </a:t>
            </a:r>
            <a:br>
              <a:rPr lang="nl-NL" sz="3200" b="1" dirty="0">
                <a:solidFill>
                  <a:srgbClr val="90B6CB"/>
                </a:solidFill>
              </a:rPr>
            </a:br>
            <a:br>
              <a:rPr lang="nl-NL" sz="3200" b="1" dirty="0">
                <a:solidFill>
                  <a:srgbClr val="90B6CB"/>
                </a:solidFill>
              </a:rPr>
            </a:br>
            <a:r>
              <a:rPr lang="nl-NL" sz="3200" b="1" dirty="0">
                <a:solidFill>
                  <a:schemeClr val="accent1">
                    <a:lumMod val="75000"/>
                  </a:schemeClr>
                </a:solidFill>
              </a:rPr>
              <a:t>Wil je meer informatie over huwen, erven, schenken, ondernemen en nog zoveel meer? </a:t>
            </a:r>
            <a:br>
              <a:rPr lang="nl-NL" sz="3200" b="1" dirty="0">
                <a:solidFill>
                  <a:srgbClr val="90B6CB"/>
                </a:solidFill>
              </a:rPr>
            </a:br>
            <a:br>
              <a:rPr lang="nl-NL" sz="3200" b="1" dirty="0">
                <a:solidFill>
                  <a:srgbClr val="90B6CB"/>
                </a:solidFill>
              </a:rPr>
            </a:br>
            <a:r>
              <a:rPr lang="nl-NL" sz="3200" b="1" dirty="0">
                <a:solidFill>
                  <a:srgbClr val="90B6CB"/>
                </a:solidFill>
              </a:rPr>
              <a:t>Neem dan een kijkje op</a:t>
            </a:r>
            <a:br>
              <a:rPr lang="nl-NL" sz="3200" b="1" dirty="0">
                <a:solidFill>
                  <a:schemeClr val="accent1">
                    <a:lumMod val="75000"/>
                  </a:schemeClr>
                </a:solidFill>
              </a:rPr>
            </a:br>
            <a:br>
              <a:rPr lang="nl-NL" sz="3200" b="1" dirty="0">
                <a:solidFill>
                  <a:schemeClr val="accent1">
                    <a:lumMod val="75000"/>
                  </a:schemeClr>
                </a:solidFill>
              </a:rPr>
            </a:br>
            <a:br>
              <a:rPr lang="nl-NL" sz="3200" b="1" dirty="0">
                <a:solidFill>
                  <a:schemeClr val="accent1">
                    <a:lumMod val="75000"/>
                  </a:schemeClr>
                </a:solidFill>
              </a:rPr>
            </a:br>
            <a:br>
              <a:rPr lang="nl-NL" sz="3200" b="1" dirty="0">
                <a:solidFill>
                  <a:schemeClr val="accent1">
                    <a:lumMod val="75000"/>
                  </a:schemeClr>
                </a:solidFill>
              </a:rPr>
            </a:br>
            <a:br>
              <a:rPr lang="nl-NL" sz="3200" b="1" dirty="0">
                <a:solidFill>
                  <a:schemeClr val="accent1">
                    <a:lumMod val="75000"/>
                  </a:schemeClr>
                </a:solidFill>
              </a:rPr>
            </a:br>
            <a:br>
              <a:rPr lang="nl-NL" sz="2400" dirty="0">
                <a:solidFill>
                  <a:schemeClr val="bg1">
                    <a:lumMod val="50000"/>
                  </a:schemeClr>
                </a:solidFill>
              </a:rPr>
            </a:br>
            <a:br>
              <a:rPr lang="nl-NL" sz="2400" dirty="0">
                <a:solidFill>
                  <a:schemeClr val="bg1">
                    <a:lumMod val="50000"/>
                  </a:schemeClr>
                </a:solidFill>
              </a:rPr>
            </a:br>
            <a:br>
              <a:rPr lang="fr-BE" sz="2700" dirty="0">
                <a:solidFill>
                  <a:schemeClr val="bg1">
                    <a:lumMod val="50000"/>
                  </a:schemeClr>
                </a:solidFill>
                <a:ea typeface="Verdana" panose="020B0604030504040204" pitchFamily="34" charset="0"/>
                <a:cs typeface="Verdana" panose="020B0604030504040204" pitchFamily="34" charset="0"/>
              </a:rPr>
            </a:br>
            <a:endParaRPr lang="en-US" sz="2700" dirty="0">
              <a:solidFill>
                <a:schemeClr val="bg1">
                  <a:lumMod val="50000"/>
                </a:schemeClr>
              </a:solidFill>
            </a:endParaRPr>
          </a:p>
        </p:txBody>
      </p:sp>
      <p:sp>
        <p:nvSpPr>
          <p:cNvPr id="9" name="Subtitle 2"/>
          <p:cNvSpPr txBox="1">
            <a:spLocks/>
          </p:cNvSpPr>
          <p:nvPr/>
        </p:nvSpPr>
        <p:spPr>
          <a:xfrm>
            <a:off x="373076" y="1196752"/>
            <a:ext cx="10158291" cy="554461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fr-BE" sz="3200" b="1" i="0" u="none" strike="noStrike" kern="1200" cap="none" spc="0" normalizeH="0" baseline="0" noProof="0" dirty="0">
              <a:ln>
                <a:noFill/>
              </a:ln>
              <a:solidFill>
                <a:srgbClr val="4F81BD">
                  <a:lumMod val="75000"/>
                </a:srgbClr>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fr-BE" sz="2800" b="0" i="0" u="none" strike="noStrike" kern="1200" cap="none" spc="0" normalizeH="0" baseline="0" noProof="0" dirty="0">
              <a:ln>
                <a:noFill/>
              </a:ln>
              <a:solidFill>
                <a:srgbClr val="4F81BD">
                  <a:lumMod val="75000"/>
                </a:srgbClr>
              </a:solidFill>
              <a:effectLst/>
              <a:uLnTx/>
              <a:uFillTx/>
              <a:latin typeface="Calibri"/>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2909" y="4779818"/>
            <a:ext cx="3275019" cy="1402358"/>
          </a:xfrm>
          <a:prstGeom prst="rect">
            <a:avLst/>
          </a:prstGeom>
        </p:spPr>
      </p:pic>
    </p:spTree>
    <p:extLst>
      <p:ext uri="{BB962C8B-B14F-4D97-AF65-F5344CB8AC3E}">
        <p14:creationId xmlns:p14="http://schemas.microsoft.com/office/powerpoint/2010/main" val="1587398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BC96C-9732-414E-A02E-B6EF1B140A58}"/>
              </a:ext>
            </a:extLst>
          </p:cNvPr>
          <p:cNvSpPr>
            <a:spLocks noGrp="1"/>
          </p:cNvSpPr>
          <p:nvPr>
            <p:ph type="title"/>
          </p:nvPr>
        </p:nvSpPr>
        <p:spPr/>
        <p:txBody>
          <a:bodyPr/>
          <a:lstStyle/>
          <a:p>
            <a:r>
              <a:rPr lang="fr-BE" dirty="0"/>
              <a:t>Het </a:t>
            </a:r>
            <a:r>
              <a:rPr lang="fr-BE" dirty="0" err="1"/>
              <a:t>bewind</a:t>
            </a:r>
            <a:endParaRPr lang="nl-BE" dirty="0"/>
          </a:p>
        </p:txBody>
      </p:sp>
      <p:sp>
        <p:nvSpPr>
          <p:cNvPr id="3" name="Content Placeholder 2">
            <a:extLst>
              <a:ext uri="{FF2B5EF4-FFF2-40B4-BE49-F238E27FC236}">
                <a16:creationId xmlns:a16="http://schemas.microsoft.com/office/drawing/2014/main" id="{17CCCE55-5399-4B5B-84C0-CC946A30C6FB}"/>
              </a:ext>
            </a:extLst>
          </p:cNvPr>
          <p:cNvSpPr>
            <a:spLocks noGrp="1"/>
          </p:cNvSpPr>
          <p:nvPr>
            <p:ph idx="1"/>
          </p:nvPr>
        </p:nvSpPr>
        <p:spPr>
          <a:xfrm>
            <a:off x="171934" y="1791561"/>
            <a:ext cx="11614688" cy="4351338"/>
          </a:xfrm>
        </p:spPr>
        <p:txBody>
          <a:bodyPr>
            <a:normAutofit fontScale="92500" lnSpcReduction="20000"/>
          </a:bodyPr>
          <a:lstStyle/>
          <a:p>
            <a:r>
              <a:rPr lang="nl-BE" b="1" dirty="0"/>
              <a:t>Bevoegdheid: </a:t>
            </a:r>
            <a:r>
              <a:rPr lang="nl-BE" dirty="0"/>
              <a:t>vrederechter van de verblijfplaats van de te beschermen persoon of bij gebreke hiervan die van zijn woonplaats.</a:t>
            </a:r>
          </a:p>
          <a:p>
            <a:endParaRPr lang="nl-BE" dirty="0"/>
          </a:p>
          <a:p>
            <a:r>
              <a:rPr lang="nl-BE" b="1" dirty="0"/>
              <a:t>Wie vraagt de bescherming aan? </a:t>
            </a:r>
            <a:r>
              <a:rPr lang="nl-BE" dirty="0"/>
              <a:t>Elke belanghebbende, de rechter zelf, of zelfs de persoon die vermoedt dat hij nood heeft aan zo’n bescherming kan een verzoekschrift richten naar de vrederechter om in een </a:t>
            </a:r>
            <a:r>
              <a:rPr lang="nl-BE" dirty="0" err="1"/>
              <a:t>bewindvoering</a:t>
            </a:r>
            <a:r>
              <a:rPr lang="nl-BE" dirty="0"/>
              <a:t> te voorzien. </a:t>
            </a:r>
          </a:p>
          <a:p>
            <a:pPr marL="0" indent="0">
              <a:buNone/>
            </a:pPr>
            <a:endParaRPr lang="nl-BE" b="1" dirty="0"/>
          </a:p>
          <a:p>
            <a:r>
              <a:rPr lang="nl-BE" b="1" dirty="0"/>
              <a:t>Geneeskundige verklaring nodig </a:t>
            </a:r>
            <a:r>
              <a:rPr lang="nl-BE" dirty="0"/>
              <a:t>(die niet ouder mag zijn dan 15 dagen!) en een </a:t>
            </a:r>
            <a:r>
              <a:rPr lang="nl-BE" b="1" dirty="0"/>
              <a:t>medisch oordeel van de arts </a:t>
            </a:r>
            <a:r>
              <a:rPr lang="nl-BE" dirty="0"/>
              <a:t>met een concrete omschrijving van wat volgens hem de gevolgen zijn van de toestand op het functioneren van de persoon. </a:t>
            </a:r>
            <a:endParaRPr lang="nl-BE" b="1" dirty="0"/>
          </a:p>
        </p:txBody>
      </p:sp>
    </p:spTree>
    <p:extLst>
      <p:ext uri="{BB962C8B-B14F-4D97-AF65-F5344CB8AC3E}">
        <p14:creationId xmlns:p14="http://schemas.microsoft.com/office/powerpoint/2010/main" val="3432089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BC96C-9732-414E-A02E-B6EF1B140A58}"/>
              </a:ext>
            </a:extLst>
          </p:cNvPr>
          <p:cNvSpPr>
            <a:spLocks noGrp="1"/>
          </p:cNvSpPr>
          <p:nvPr>
            <p:ph type="title"/>
          </p:nvPr>
        </p:nvSpPr>
        <p:spPr/>
        <p:txBody>
          <a:bodyPr/>
          <a:lstStyle/>
          <a:p>
            <a:r>
              <a:rPr lang="fr-BE" dirty="0"/>
              <a:t>Het </a:t>
            </a:r>
            <a:r>
              <a:rPr lang="fr-BE" dirty="0" err="1"/>
              <a:t>bewind</a:t>
            </a:r>
            <a:r>
              <a:rPr lang="fr-BE" dirty="0"/>
              <a:t> = op </a:t>
            </a:r>
            <a:r>
              <a:rPr lang="fr-BE" dirty="0" err="1"/>
              <a:t>maat</a:t>
            </a:r>
            <a:r>
              <a:rPr lang="fr-BE" dirty="0"/>
              <a:t> </a:t>
            </a:r>
            <a:endParaRPr lang="nl-BE" dirty="0"/>
          </a:p>
        </p:txBody>
      </p:sp>
      <p:sp>
        <p:nvSpPr>
          <p:cNvPr id="3" name="Content Placeholder 2">
            <a:extLst>
              <a:ext uri="{FF2B5EF4-FFF2-40B4-BE49-F238E27FC236}">
                <a16:creationId xmlns:a16="http://schemas.microsoft.com/office/drawing/2014/main" id="{17CCCE55-5399-4B5B-84C0-CC946A30C6FB}"/>
              </a:ext>
            </a:extLst>
          </p:cNvPr>
          <p:cNvSpPr>
            <a:spLocks noGrp="1"/>
          </p:cNvSpPr>
          <p:nvPr>
            <p:ph idx="1"/>
          </p:nvPr>
        </p:nvSpPr>
        <p:spPr>
          <a:xfrm>
            <a:off x="171934" y="1791561"/>
            <a:ext cx="11614688" cy="4351338"/>
          </a:xfrm>
        </p:spPr>
        <p:txBody>
          <a:bodyPr>
            <a:normAutofit/>
          </a:bodyPr>
          <a:lstStyle/>
          <a:p>
            <a:r>
              <a:rPr lang="nl-BE" b="1" dirty="0"/>
              <a:t>Vertegenwoordiging</a:t>
            </a:r>
            <a:r>
              <a:rPr lang="nl-BE" dirty="0"/>
              <a:t> of een </a:t>
            </a:r>
            <a:r>
              <a:rPr lang="nl-BE" b="1" dirty="0"/>
              <a:t>loutere bijstand</a:t>
            </a:r>
          </a:p>
          <a:p>
            <a:r>
              <a:rPr lang="nl-BE" dirty="0"/>
              <a:t>Bewindvoerder aangesteld voor </a:t>
            </a:r>
            <a:r>
              <a:rPr lang="nl-BE" b="1" dirty="0"/>
              <a:t>persoonlijke aangelegenheden </a:t>
            </a:r>
            <a:r>
              <a:rPr lang="nl-BE" dirty="0"/>
              <a:t>of bewindvoerder voor </a:t>
            </a:r>
            <a:r>
              <a:rPr lang="nl-BE" b="1" dirty="0"/>
              <a:t>de goederen</a:t>
            </a:r>
            <a:r>
              <a:rPr lang="nl-BE" dirty="0"/>
              <a:t>.</a:t>
            </a:r>
          </a:p>
          <a:p>
            <a:r>
              <a:rPr lang="nl-BE" dirty="0"/>
              <a:t>Mogelijke aanduiding van </a:t>
            </a:r>
            <a:r>
              <a:rPr lang="nl-BE" b="1" dirty="0"/>
              <a:t>vertrouwenspersoon</a:t>
            </a:r>
          </a:p>
          <a:p>
            <a:pPr marL="0" indent="0">
              <a:buNone/>
            </a:pPr>
            <a:endParaRPr lang="nl-BE" b="1" dirty="0"/>
          </a:p>
          <a:p>
            <a:pPr marL="0" indent="0">
              <a:buNone/>
            </a:pPr>
            <a:r>
              <a:rPr lang="nl-BE" dirty="0"/>
              <a:t>Afhankelijk van de situatie zal het al dan niet aangewezen zijn om een familielid aan te duiden. </a:t>
            </a:r>
            <a:endParaRPr lang="nl-BE" b="1" dirty="0"/>
          </a:p>
        </p:txBody>
      </p:sp>
    </p:spTree>
    <p:extLst>
      <p:ext uri="{BB962C8B-B14F-4D97-AF65-F5344CB8AC3E}">
        <p14:creationId xmlns:p14="http://schemas.microsoft.com/office/powerpoint/2010/main" val="829334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BC96C-9732-414E-A02E-B6EF1B140A58}"/>
              </a:ext>
            </a:extLst>
          </p:cNvPr>
          <p:cNvSpPr>
            <a:spLocks noGrp="1"/>
          </p:cNvSpPr>
          <p:nvPr>
            <p:ph type="title"/>
          </p:nvPr>
        </p:nvSpPr>
        <p:spPr/>
        <p:txBody>
          <a:bodyPr/>
          <a:lstStyle/>
          <a:p>
            <a:r>
              <a:rPr lang="fr-BE" dirty="0" err="1"/>
              <a:t>Taken</a:t>
            </a:r>
            <a:r>
              <a:rPr lang="fr-BE" dirty="0"/>
              <a:t> </a:t>
            </a:r>
            <a:r>
              <a:rPr lang="fr-BE" dirty="0" err="1"/>
              <a:t>bewindvoerder</a:t>
            </a:r>
            <a:r>
              <a:rPr lang="fr-BE" dirty="0"/>
              <a:t> </a:t>
            </a:r>
            <a:endParaRPr lang="nl-BE" dirty="0"/>
          </a:p>
        </p:txBody>
      </p:sp>
      <p:sp>
        <p:nvSpPr>
          <p:cNvPr id="3" name="Content Placeholder 2">
            <a:extLst>
              <a:ext uri="{FF2B5EF4-FFF2-40B4-BE49-F238E27FC236}">
                <a16:creationId xmlns:a16="http://schemas.microsoft.com/office/drawing/2014/main" id="{17CCCE55-5399-4B5B-84C0-CC946A30C6FB}"/>
              </a:ext>
            </a:extLst>
          </p:cNvPr>
          <p:cNvSpPr>
            <a:spLocks noGrp="1"/>
          </p:cNvSpPr>
          <p:nvPr>
            <p:ph idx="1"/>
          </p:nvPr>
        </p:nvSpPr>
        <p:spPr>
          <a:xfrm>
            <a:off x="171934" y="1791561"/>
            <a:ext cx="11614688" cy="4351338"/>
          </a:xfrm>
        </p:spPr>
        <p:txBody>
          <a:bodyPr>
            <a:normAutofit/>
          </a:bodyPr>
          <a:lstStyle/>
          <a:p>
            <a:r>
              <a:rPr lang="nl-BE" dirty="0"/>
              <a:t>Neemt via een </a:t>
            </a:r>
            <a:r>
              <a:rPr lang="nl-BE" b="1" dirty="0"/>
              <a:t>vertegenwoordiging</a:t>
            </a:r>
            <a:r>
              <a:rPr lang="nl-BE" dirty="0"/>
              <a:t> of </a:t>
            </a:r>
            <a:r>
              <a:rPr lang="nl-BE" b="1" dirty="0"/>
              <a:t>bijstand</a:t>
            </a:r>
            <a:r>
              <a:rPr lang="nl-BE" dirty="0"/>
              <a:t> een deel van de taken op zich, </a:t>
            </a:r>
            <a:r>
              <a:rPr lang="nl-BE" b="1" dirty="0"/>
              <a:t>in de plaats van of bijgestaan </a:t>
            </a:r>
            <a:r>
              <a:rPr lang="nl-BE" dirty="0"/>
              <a:t>door de te beschermen persoon.</a:t>
            </a:r>
          </a:p>
          <a:p>
            <a:r>
              <a:rPr lang="nl-BE" dirty="0"/>
              <a:t>De vrederechter somt </a:t>
            </a:r>
            <a:r>
              <a:rPr lang="nl-BE" b="1" dirty="0"/>
              <a:t>expliciet</a:t>
            </a:r>
            <a:r>
              <a:rPr lang="nl-BE" dirty="0"/>
              <a:t> de handelingen op waarvoor de persoon onbekwaam is geworden. </a:t>
            </a:r>
          </a:p>
          <a:p>
            <a:pPr marL="0" indent="0">
              <a:buNone/>
            </a:pPr>
            <a:r>
              <a:rPr lang="nl-BE" dirty="0"/>
              <a:t>	= voor alles wat niet voorzien is blijft de persoon wilsbekwaam. </a:t>
            </a:r>
          </a:p>
          <a:p>
            <a:r>
              <a:rPr lang="nl-BE" dirty="0"/>
              <a:t>Jaarlijks </a:t>
            </a:r>
            <a:r>
              <a:rPr lang="nl-BE" b="1" dirty="0"/>
              <a:t>verslag</a:t>
            </a:r>
            <a:r>
              <a:rPr lang="nl-BE" dirty="0"/>
              <a:t> van de bewindvoerder</a:t>
            </a:r>
          </a:p>
        </p:txBody>
      </p:sp>
    </p:spTree>
    <p:extLst>
      <p:ext uri="{BB962C8B-B14F-4D97-AF65-F5344CB8AC3E}">
        <p14:creationId xmlns:p14="http://schemas.microsoft.com/office/powerpoint/2010/main" val="1568883022"/>
      </p:ext>
    </p:extLst>
  </p:cSld>
  <p:clrMapOvr>
    <a:masterClrMapping/>
  </p:clrMapOvr>
</p:sld>
</file>

<file path=ppt/theme/theme1.xml><?xml version="1.0" encoding="utf-8"?>
<a:theme xmlns:a="http://schemas.openxmlformats.org/drawingml/2006/main" name="Thème Office">
  <a:themeElements>
    <a:clrScheme name="Fednot">
      <a:dk1>
        <a:sysClr val="windowText" lastClr="000000"/>
      </a:dk1>
      <a:lt1>
        <a:sysClr val="window" lastClr="FFFFFF"/>
      </a:lt1>
      <a:dk2>
        <a:srgbClr val="575757"/>
      </a:dk2>
      <a:lt2>
        <a:srgbClr val="90B6CB"/>
      </a:lt2>
      <a:accent1>
        <a:srgbClr val="90B6CB"/>
      </a:accent1>
      <a:accent2>
        <a:srgbClr val="7E226E"/>
      </a:accent2>
      <a:accent3>
        <a:srgbClr val="006A94"/>
      </a:accent3>
      <a:accent4>
        <a:srgbClr val="A2A422"/>
      </a:accent4>
      <a:accent5>
        <a:srgbClr val="272A5F"/>
      </a:accent5>
      <a:accent6>
        <a:srgbClr val="C9366F"/>
      </a:accent6>
      <a:hlink>
        <a:srgbClr val="FF0000"/>
      </a:hlink>
      <a:folHlink>
        <a:srgbClr val="00B05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dnot template 201610.potx" id="{EB313235-2BCB-40D8-8743-5DD5E6400204}" vid="{4F0973BB-4D7E-4EDB-90ED-34787F2208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Fednot template 201610</Template>
  <TotalTime>1444</TotalTime>
  <Words>4177</Words>
  <Application>Microsoft Office PowerPoint</Application>
  <PresentationFormat>Breedbeeld</PresentationFormat>
  <Paragraphs>345</Paragraphs>
  <Slides>60</Slides>
  <Notes>5</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60</vt:i4>
      </vt:variant>
    </vt:vector>
  </HeadingPairs>
  <TitlesOfParts>
    <vt:vector size="68" baseType="lpstr">
      <vt:lpstr>Arial</vt:lpstr>
      <vt:lpstr>Calibri</vt:lpstr>
      <vt:lpstr>Calibri Light</vt:lpstr>
      <vt:lpstr>Symbol</vt:lpstr>
      <vt:lpstr>Tahoma</vt:lpstr>
      <vt:lpstr>Times New Roman</vt:lpstr>
      <vt:lpstr>Wingdings</vt:lpstr>
      <vt:lpstr>Thème Office</vt:lpstr>
      <vt:lpstr>    Anticiperen op de dag  dat het niet meer lukt   De zorgvolmacht, erfrecht en de negatieve wilsverklaringen     Myrrhine VROLIX, notaris te Hasselt    myrrhine.vrolix@belnot.be            Thonissenlaan 51, 3500 Hasselt          011/22.17.59                                         </vt:lpstr>
      <vt:lpstr>PowerPoint-presentatie</vt:lpstr>
      <vt:lpstr>Om te beginnen… </vt:lpstr>
      <vt:lpstr>Wat als iemand ‘wilsonbekwaam’ wordt?</vt:lpstr>
      <vt:lpstr>Wanneer wordt iemand onder bewind geplaatst en dus ‘gerechtelijk’ beschermd’? </vt:lpstr>
      <vt:lpstr>Het bewind</vt:lpstr>
      <vt:lpstr>Het bewind</vt:lpstr>
      <vt:lpstr>Het bewind = op maat </vt:lpstr>
      <vt:lpstr>Taken bewindvoerder </vt:lpstr>
      <vt:lpstr>Bewindvoerder kiezen</vt:lpstr>
      <vt:lpstr>Wat is een ‘zorgvolmacht?’ </vt:lpstr>
      <vt:lpstr>Wat is een ‘zorgvolmacht?’ </vt:lpstr>
      <vt:lpstr>Welke handelingen worden in een zorgvolmacht beschreven? </vt:lpstr>
      <vt:lpstr>Voorbeeld</vt:lpstr>
      <vt:lpstr>Een zorgvolmacht kan dus enkel opgesteld worden op het moment dat men nog wilsbekwaam is!</vt:lpstr>
      <vt:lpstr>Wanneer treedt de zorgvolmacht ‘in werking?’ </vt:lpstr>
      <vt:lpstr>Voorbeeld</vt:lpstr>
      <vt:lpstr>Zorgvolmacht ≠ gewone volmacht </vt:lpstr>
      <vt:lpstr>De zorgvolmacht: uitwerking na wilsonbekwaamheid</vt:lpstr>
      <vt:lpstr>Een lasthebber of lasthebbers aanstellen</vt:lpstr>
      <vt:lpstr>Buitengerechtelijke bescherming? </vt:lpstr>
      <vt:lpstr>EINDE van de zorgvolmacht </vt:lpstr>
      <vt:lpstr>Voorbeeld</vt:lpstr>
      <vt:lpstr>Een zorgvolmacht in het kader van successieplanning? </vt:lpstr>
      <vt:lpstr>Voorbeeld</vt:lpstr>
      <vt:lpstr>Een zorgvolmacht in het kader van successieplanning? </vt:lpstr>
      <vt:lpstr>De successietarieven </vt:lpstr>
      <vt:lpstr>PowerPoint-presentatie</vt:lpstr>
      <vt:lpstr>PowerPoint-presentatie</vt:lpstr>
      <vt:lpstr>Successierechten op de Vlaamse gezinswoning? </vt:lpstr>
      <vt:lpstr>Wie geniet in Vlaanderen van de vrijstelling? </vt:lpstr>
      <vt:lpstr> Sinds 01.06.2012  De “Anti-Rechtsmisbruikbepaling” </vt:lpstr>
      <vt:lpstr>“Mag” successieplanning?</vt:lpstr>
      <vt:lpstr>PowerPoint-presentatie</vt:lpstr>
      <vt:lpstr>U bent gehuwd: wie erft wat? </vt:lpstr>
      <vt:lpstr>Samenstelling van de “NALATENSCHAP” in elk van de huwelijksstelsels </vt:lpstr>
      <vt:lpstr>Breng eigen goederen in de huwelijksgemeenschap</vt:lpstr>
      <vt:lpstr>Inbreng van eigen goederen in gemeenschap</vt:lpstr>
      <vt:lpstr>Schrap uw “langst leeft al heeft”-clausule </vt:lpstr>
      <vt:lpstr>Schrapping van de langst-leeft-al-heeft-clausule </vt:lpstr>
      <vt:lpstr>Gun uzelf het comfort van een “keuzebeding” </vt:lpstr>
      <vt:lpstr>Keuzebeding</vt:lpstr>
      <vt:lpstr>Keuzebeding (vervolg)</vt:lpstr>
      <vt:lpstr> Kinderen uit een vorige relatie?  Denk in uw huwelijkscontract aan de Valkeniersclausule </vt:lpstr>
      <vt:lpstr>Huwelijk met kinderen uit vorige relatie  </vt:lpstr>
      <vt:lpstr>PowerPoint-presentatie</vt:lpstr>
      <vt:lpstr>Erfrecht van de ongehuwde partner </vt:lpstr>
      <vt:lpstr>PowerPoint-presentatie</vt:lpstr>
      <vt:lpstr>PowerPoint-presentatie</vt:lpstr>
      <vt:lpstr>Wettelijke reserve &amp; beschikbaar deel </vt:lpstr>
      <vt:lpstr>Wettelijke reserve &amp; beschikbaar deel  (sinds 1 september 2018) </vt:lpstr>
      <vt:lpstr>Wettelijke reserve &amp; beschikbaar deel kinderen situatie na 1 september 2018 </vt:lpstr>
      <vt:lpstr>PowerPoint-presentatie</vt:lpstr>
      <vt:lpstr>Verschillende voorafgaande wilsverklaringen rond het levenseinde</vt:lpstr>
      <vt:lpstr>1. voorafgaande negatieve wilsverklaring </vt:lpstr>
      <vt:lpstr>2. Voorafgaande wilsverklaring euthanasie</vt:lpstr>
      <vt:lpstr>3. De verklaring voor orgaandonatie </vt:lpstr>
      <vt:lpstr>4. De verklaring inzake de wijze van teraardebestelling </vt:lpstr>
      <vt:lpstr>5. De lichaamsschenking aan de wetenschap</vt:lpstr>
      <vt:lpstr>  Vragen?   Wil je meer informatie over huwen, erven, schenken, ondernemen en nog zoveel meer?   Neem dan een kijkje op        </vt:lpstr>
    </vt:vector>
  </TitlesOfParts>
  <Company>FRNB / KFBN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Blackadder &amp; Baldrick</dc:title>
  <dc:creator>Sandra Ichtertz</dc:creator>
  <cp:lastModifiedBy>Info</cp:lastModifiedBy>
  <cp:revision>113</cp:revision>
  <cp:lastPrinted>2019-10-22T15:18:31Z</cp:lastPrinted>
  <dcterms:created xsi:type="dcterms:W3CDTF">2016-11-07T13:48:40Z</dcterms:created>
  <dcterms:modified xsi:type="dcterms:W3CDTF">2023-01-03T13:10:13Z</dcterms:modified>
</cp:coreProperties>
</file>